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527" r:id="rId5"/>
    <p:sldId id="480" r:id="rId6"/>
    <p:sldId id="512" r:id="rId7"/>
    <p:sldId id="513" r:id="rId8"/>
    <p:sldId id="522" r:id="rId9"/>
    <p:sldId id="514" r:id="rId10"/>
    <p:sldId id="492" r:id="rId11"/>
    <p:sldId id="493" r:id="rId12"/>
    <p:sldId id="528" r:id="rId13"/>
    <p:sldId id="494" r:id="rId14"/>
    <p:sldId id="526" r:id="rId15"/>
    <p:sldId id="515" r:id="rId16"/>
    <p:sldId id="484" r:id="rId17"/>
    <p:sldId id="495" r:id="rId18"/>
    <p:sldId id="509" r:id="rId19"/>
    <p:sldId id="508" r:id="rId20"/>
    <p:sldId id="510" r:id="rId21"/>
    <p:sldId id="520" r:id="rId22"/>
    <p:sldId id="487" r:id="rId23"/>
    <p:sldId id="523" r:id="rId24"/>
    <p:sldId id="505" r:id="rId25"/>
    <p:sldId id="471" r:id="rId26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SS Energia" id="{1D572B8B-18BF-714A-91D0-C2B5384B1B13}">
          <p14:sldIdLst>
            <p14:sldId id="527"/>
            <p14:sldId id="480"/>
            <p14:sldId id="512"/>
            <p14:sldId id="513"/>
            <p14:sldId id="522"/>
            <p14:sldId id="514"/>
            <p14:sldId id="492"/>
            <p14:sldId id="493"/>
            <p14:sldId id="528"/>
            <p14:sldId id="494"/>
            <p14:sldId id="526"/>
            <p14:sldId id="515"/>
            <p14:sldId id="484"/>
            <p14:sldId id="495"/>
            <p14:sldId id="509"/>
            <p14:sldId id="508"/>
            <p14:sldId id="510"/>
            <p14:sldId id="520"/>
            <p14:sldId id="487"/>
            <p14:sldId id="523"/>
            <p14:sldId id="505"/>
            <p14:sldId id="4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Uotila" initials="LU" lastIdx="2" clrIdx="0">
    <p:extLst>
      <p:ext uri="{19B8F6BF-5375-455C-9EA6-DF929625EA0E}">
        <p15:presenceInfo xmlns:p15="http://schemas.microsoft.com/office/powerpoint/2012/main" userId="S::laura.uotila@sepeteus.fi::dfa77156-234f-40c3-a74b-a4ff39d9f6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9379"/>
    <a:srgbClr val="3F8153"/>
    <a:srgbClr val="F06E00"/>
    <a:srgbClr val="000000"/>
    <a:srgbClr val="57967E"/>
    <a:srgbClr val="00BCC9"/>
    <a:srgbClr val="A9A9A9"/>
    <a:srgbClr val="004C9A"/>
    <a:srgbClr val="B5D334"/>
    <a:srgbClr val="B5CD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FFB1EB-D853-4212-BAF0-2EA443E61D11}" v="8" dt="2023-11-22T10:31:32.5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vonen Marja" userId="4f7d825c-f2b8-4b32-8972-1268ad0da0b9" providerId="ADAL" clId="{8BFFB1EB-D853-4212-BAF0-2EA443E61D11}"/>
    <pc:docChg chg="undo redo custSel addSld delSld modSld modSection">
      <pc:chgData name="Karvonen Marja" userId="4f7d825c-f2b8-4b32-8972-1268ad0da0b9" providerId="ADAL" clId="{8BFFB1EB-D853-4212-BAF0-2EA443E61D11}" dt="2023-11-22T10:33:20.759" v="50" actId="1076"/>
      <pc:docMkLst>
        <pc:docMk/>
      </pc:docMkLst>
      <pc:sldChg chg="addSp modSp add del mod setBg">
        <pc:chgData name="Karvonen Marja" userId="4f7d825c-f2b8-4b32-8972-1268ad0da0b9" providerId="ADAL" clId="{8BFFB1EB-D853-4212-BAF0-2EA443E61D11}" dt="2023-11-22T10:33:20.759" v="50" actId="1076"/>
        <pc:sldMkLst>
          <pc:docMk/>
          <pc:sldMk cId="1225953212" sldId="471"/>
        </pc:sldMkLst>
        <pc:spChg chg="mod">
          <ac:chgData name="Karvonen Marja" userId="4f7d825c-f2b8-4b32-8972-1268ad0da0b9" providerId="ADAL" clId="{8BFFB1EB-D853-4212-BAF0-2EA443E61D11}" dt="2023-11-22T10:33:20.759" v="50" actId="1076"/>
          <ac:spMkLst>
            <pc:docMk/>
            <pc:sldMk cId="1225953212" sldId="471"/>
            <ac:spMk id="2" creationId="{FC4C2C6B-0716-EF63-4FD7-A634DF609A09}"/>
          </ac:spMkLst>
        </pc:spChg>
        <pc:picChg chg="add mod">
          <ac:chgData name="Karvonen Marja" userId="4f7d825c-f2b8-4b32-8972-1268ad0da0b9" providerId="ADAL" clId="{8BFFB1EB-D853-4212-BAF0-2EA443E61D11}" dt="2023-11-22T10:30:51.985" v="30" actId="14100"/>
          <ac:picMkLst>
            <pc:docMk/>
            <pc:sldMk cId="1225953212" sldId="471"/>
            <ac:picMk id="3" creationId="{196A1934-F029-A24A-3640-8E78B8F9126F}"/>
          </ac:picMkLst>
        </pc:picChg>
        <pc:picChg chg="add mod">
          <ac:chgData name="Karvonen Marja" userId="4f7d825c-f2b8-4b32-8972-1268ad0da0b9" providerId="ADAL" clId="{8BFFB1EB-D853-4212-BAF0-2EA443E61D11}" dt="2023-11-22T10:31:15.872" v="32" actId="1076"/>
          <ac:picMkLst>
            <pc:docMk/>
            <pc:sldMk cId="1225953212" sldId="471"/>
            <ac:picMk id="4" creationId="{2E03FC4A-EA9C-1785-A5C9-F9A98BAA3480}"/>
          </ac:picMkLst>
        </pc:picChg>
        <pc:picChg chg="add mod">
          <ac:chgData name="Karvonen Marja" userId="4f7d825c-f2b8-4b32-8972-1268ad0da0b9" providerId="ADAL" clId="{8BFFB1EB-D853-4212-BAF0-2EA443E61D11}" dt="2023-11-22T10:31:36.428" v="34" actId="1076"/>
          <ac:picMkLst>
            <pc:docMk/>
            <pc:sldMk cId="1225953212" sldId="471"/>
            <ac:picMk id="5" creationId="{5C7D205A-D197-3879-1A0F-F4849C363B87}"/>
          </ac:picMkLst>
        </pc:picChg>
      </pc:sldChg>
      <pc:sldChg chg="delSp">
        <pc:chgData name="Karvonen Marja" userId="4f7d825c-f2b8-4b32-8972-1268ad0da0b9" providerId="ADAL" clId="{8BFFB1EB-D853-4212-BAF0-2EA443E61D11}" dt="2023-11-22T10:27:33.253" v="1"/>
        <pc:sldMkLst>
          <pc:docMk/>
          <pc:sldMk cId="2495238809" sldId="505"/>
        </pc:sldMkLst>
        <pc:picChg chg="del">
          <ac:chgData name="Karvonen Marja" userId="4f7d825c-f2b8-4b32-8972-1268ad0da0b9" providerId="ADAL" clId="{8BFFB1EB-D853-4212-BAF0-2EA443E61D11}" dt="2023-11-22T10:27:33.253" v="1"/>
          <ac:picMkLst>
            <pc:docMk/>
            <pc:sldMk cId="2495238809" sldId="505"/>
            <ac:picMk id="3" creationId="{C905DE91-B42A-A9DD-E02E-143F4EDECB1C}"/>
          </ac:picMkLst>
        </pc:picChg>
      </pc:sldChg>
      <pc:sldChg chg="modSp del mod">
        <pc:chgData name="Karvonen Marja" userId="4f7d825c-f2b8-4b32-8972-1268ad0da0b9" providerId="ADAL" clId="{8BFFB1EB-D853-4212-BAF0-2EA443E61D11}" dt="2023-11-22T10:29:31.658" v="20"/>
        <pc:sldMkLst>
          <pc:docMk/>
          <pc:sldMk cId="356422071" sldId="529"/>
        </pc:sldMkLst>
        <pc:picChg chg="mod">
          <ac:chgData name="Karvonen Marja" userId="4f7d825c-f2b8-4b32-8972-1268ad0da0b9" providerId="ADAL" clId="{8BFFB1EB-D853-4212-BAF0-2EA443E61D11}" dt="2023-11-22T10:29:31.657" v="18" actId="1076"/>
          <ac:picMkLst>
            <pc:docMk/>
            <pc:sldMk cId="356422071" sldId="529"/>
            <ac:picMk id="4" creationId="{D35E05EA-35C5-2FCB-FBD3-BF5F0FAA6014}"/>
          </ac:picMkLst>
        </pc:picChg>
        <pc:picChg chg="mod">
          <ac:chgData name="Karvonen Marja" userId="4f7d825c-f2b8-4b32-8972-1268ad0da0b9" providerId="ADAL" clId="{8BFFB1EB-D853-4212-BAF0-2EA443E61D11}" dt="2023-11-22T10:29:31.656" v="17" actId="1076"/>
          <ac:picMkLst>
            <pc:docMk/>
            <pc:sldMk cId="356422071" sldId="529"/>
            <ac:picMk id="5" creationId="{9A19EDB5-1AF1-336F-CC6C-70257965DFEB}"/>
          </ac:picMkLst>
        </pc:picChg>
        <pc:picChg chg="mod">
          <ac:chgData name="Karvonen Marja" userId="4f7d825c-f2b8-4b32-8972-1268ad0da0b9" providerId="ADAL" clId="{8BFFB1EB-D853-4212-BAF0-2EA443E61D11}" dt="2023-11-22T10:29:31.658" v="19" actId="1076"/>
          <ac:picMkLst>
            <pc:docMk/>
            <pc:sldMk cId="356422071" sldId="529"/>
            <ac:picMk id="7" creationId="{25980D6F-1C86-E851-27EF-329660BA8B5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7F36C7-F647-6340-A22E-0DFCB06BC9BC}" type="doc">
      <dgm:prSet loTypeId="urn:microsoft.com/office/officeart/2005/8/layout/hChevron3" loCatId="" qsTypeId="urn:microsoft.com/office/officeart/2005/8/quickstyle/simple1" qsCatId="simple" csTypeId="urn:microsoft.com/office/officeart/2005/8/colors/colorful2" csCatId="colorful" phldr="1"/>
      <dgm:spPr/>
    </dgm:pt>
    <dgm:pt modelId="{6004BAE3-5DF9-3542-A438-F4CA165427A4}">
      <dgm:prSet phldrT="[Teksti]" custT="1"/>
      <dgm:spPr>
        <a:solidFill>
          <a:srgbClr val="57967E"/>
        </a:solidFill>
      </dgm:spPr>
      <dgm:t>
        <a:bodyPr/>
        <a:lstStyle/>
        <a:p>
          <a:r>
            <a:rPr lang="fi-FI" sz="1400" b="1" i="0" dirty="0">
              <a:latin typeface="Arial" panose="020B0604020202020204" pitchFamily="34" charset="0"/>
              <a:cs typeface="Arial" panose="020B0604020202020204" pitchFamily="34" charset="0"/>
            </a:rPr>
            <a:t>Kiinnostus</a:t>
          </a:r>
        </a:p>
      </dgm:t>
    </dgm:pt>
    <dgm:pt modelId="{04100982-8B2C-C84F-8769-ABA39B800718}" type="parTrans" cxnId="{3C2D6D27-3315-6141-8E6A-F4232388977A}">
      <dgm:prSet/>
      <dgm:spPr/>
      <dgm:t>
        <a:bodyPr/>
        <a:lstStyle/>
        <a:p>
          <a:endParaRPr lang="fi-FI"/>
        </a:p>
      </dgm:t>
    </dgm:pt>
    <dgm:pt modelId="{44829F9E-B440-614C-A26A-58F066B1DC31}" type="sibTrans" cxnId="{3C2D6D27-3315-6141-8E6A-F4232388977A}">
      <dgm:prSet/>
      <dgm:spPr/>
      <dgm:t>
        <a:bodyPr/>
        <a:lstStyle/>
        <a:p>
          <a:endParaRPr lang="fi-FI"/>
        </a:p>
      </dgm:t>
    </dgm:pt>
    <dgm:pt modelId="{B97EBE35-4FBD-F449-BEC9-D53C561B2ABC}">
      <dgm:prSet phldrT="[Teksti]" custT="1"/>
      <dgm:spPr>
        <a:solidFill>
          <a:srgbClr val="00BCC9"/>
        </a:solidFill>
      </dgm:spPr>
      <dgm:t>
        <a:bodyPr/>
        <a:lstStyle/>
        <a:p>
          <a:r>
            <a:rPr lang="fi-FI" sz="1400" b="1" i="0" dirty="0">
              <a:latin typeface="Arial" panose="020B0604020202020204" pitchFamily="34" charset="0"/>
              <a:cs typeface="Arial" panose="020B0604020202020204" pitchFamily="34" charset="0"/>
            </a:rPr>
            <a:t>Selvitys</a:t>
          </a:r>
        </a:p>
      </dgm:t>
    </dgm:pt>
    <dgm:pt modelId="{907AB1F2-D338-3B45-B0F2-78F46CE5308C}" type="parTrans" cxnId="{377698F7-474D-1F4C-A6E8-3F7090C5FEF6}">
      <dgm:prSet/>
      <dgm:spPr/>
      <dgm:t>
        <a:bodyPr/>
        <a:lstStyle/>
        <a:p>
          <a:endParaRPr lang="fi-FI"/>
        </a:p>
      </dgm:t>
    </dgm:pt>
    <dgm:pt modelId="{A47F9706-131A-CC46-B011-F7CA19C78A06}" type="sibTrans" cxnId="{377698F7-474D-1F4C-A6E8-3F7090C5FEF6}">
      <dgm:prSet/>
      <dgm:spPr/>
      <dgm:t>
        <a:bodyPr/>
        <a:lstStyle/>
        <a:p>
          <a:endParaRPr lang="fi-FI"/>
        </a:p>
      </dgm:t>
    </dgm:pt>
    <dgm:pt modelId="{54359D30-F6DF-E44D-8E0E-E295C1999ECE}">
      <dgm:prSet phldrT="[Teksti]" custT="1"/>
      <dgm:spPr>
        <a:solidFill>
          <a:srgbClr val="57967E"/>
        </a:solidFill>
      </dgm:spPr>
      <dgm:t>
        <a:bodyPr/>
        <a:lstStyle/>
        <a:p>
          <a:r>
            <a:rPr lang="fi-FI" sz="1400" b="1" i="0" dirty="0">
              <a:latin typeface="Arial" panose="020B0604020202020204" pitchFamily="34" charset="0"/>
              <a:cs typeface="Arial" panose="020B0604020202020204" pitchFamily="34" charset="0"/>
            </a:rPr>
            <a:t>Kartoitus</a:t>
          </a:r>
          <a:r>
            <a:rPr lang="fi-FI" sz="1800" b="1" i="0" dirty="0">
              <a:latin typeface="Arial" panose="020B0604020202020204" pitchFamily="34" charset="0"/>
              <a:cs typeface="Arial" panose="020B0604020202020204" pitchFamily="34" charset="0"/>
            </a:rPr>
            <a:t> 499 €</a:t>
          </a:r>
        </a:p>
      </dgm:t>
    </dgm:pt>
    <dgm:pt modelId="{5F32E507-8A07-E742-BBD9-30B749FA7315}" type="parTrans" cxnId="{39DB3B65-1FF7-D64A-9FA1-E067DF765112}">
      <dgm:prSet/>
      <dgm:spPr/>
      <dgm:t>
        <a:bodyPr/>
        <a:lstStyle/>
        <a:p>
          <a:endParaRPr lang="fi-FI"/>
        </a:p>
      </dgm:t>
    </dgm:pt>
    <dgm:pt modelId="{134C3B62-08C3-CF4B-9C99-B178A40E0B99}" type="sibTrans" cxnId="{39DB3B65-1FF7-D64A-9FA1-E067DF765112}">
      <dgm:prSet/>
      <dgm:spPr/>
      <dgm:t>
        <a:bodyPr/>
        <a:lstStyle/>
        <a:p>
          <a:endParaRPr lang="fi-FI"/>
        </a:p>
      </dgm:t>
    </dgm:pt>
    <dgm:pt modelId="{779AAA27-3B01-DF41-9021-7555C99DCB69}">
      <dgm:prSet phldrT="[Teksti]" custT="1"/>
      <dgm:spPr>
        <a:solidFill>
          <a:srgbClr val="57967E"/>
        </a:solidFill>
      </dgm:spPr>
      <dgm:t>
        <a:bodyPr/>
        <a:lstStyle/>
        <a:p>
          <a:r>
            <a:rPr lang="fi-FI" sz="1400" b="1" i="0" dirty="0">
              <a:latin typeface="Arial" panose="020B0604020202020204" pitchFamily="34" charset="0"/>
              <a:cs typeface="Arial" panose="020B0604020202020204" pitchFamily="34" charset="0"/>
            </a:rPr>
            <a:t>Päätös hankinnasta</a:t>
          </a:r>
        </a:p>
      </dgm:t>
    </dgm:pt>
    <dgm:pt modelId="{22781D80-2D20-3549-98B8-3BF7F10BD97F}" type="parTrans" cxnId="{2A9D28AD-DE91-374F-9E5A-AB0851BCCD73}">
      <dgm:prSet/>
      <dgm:spPr/>
      <dgm:t>
        <a:bodyPr/>
        <a:lstStyle/>
        <a:p>
          <a:endParaRPr lang="fi-FI"/>
        </a:p>
      </dgm:t>
    </dgm:pt>
    <dgm:pt modelId="{A513BEEB-B5E8-0842-B2E0-AFA5B8F89EB6}" type="sibTrans" cxnId="{2A9D28AD-DE91-374F-9E5A-AB0851BCCD73}">
      <dgm:prSet/>
      <dgm:spPr/>
      <dgm:t>
        <a:bodyPr/>
        <a:lstStyle/>
        <a:p>
          <a:endParaRPr lang="fi-FI"/>
        </a:p>
      </dgm:t>
    </dgm:pt>
    <dgm:pt modelId="{96EDE061-4C36-E744-9446-2C7670A077A7}">
      <dgm:prSet phldrT="[Teksti]" custT="1"/>
      <dgm:spPr>
        <a:solidFill>
          <a:srgbClr val="57967E"/>
        </a:solidFill>
      </dgm:spPr>
      <dgm:t>
        <a:bodyPr/>
        <a:lstStyle/>
        <a:p>
          <a:r>
            <a:rPr lang="fi-FI" sz="1400" b="1" i="0" dirty="0">
              <a:latin typeface="Arial" panose="020B0604020202020204" pitchFamily="34" charset="0"/>
              <a:cs typeface="Arial" panose="020B0604020202020204" pitchFamily="34" charset="0"/>
            </a:rPr>
            <a:t>Suunnitelma n.2000 €</a:t>
          </a:r>
        </a:p>
      </dgm:t>
    </dgm:pt>
    <dgm:pt modelId="{8322E3B7-EC92-0B47-99D6-8D0A58FA65D7}" type="parTrans" cxnId="{30708606-1BAE-A04A-9F47-F259654D3F3A}">
      <dgm:prSet/>
      <dgm:spPr/>
      <dgm:t>
        <a:bodyPr/>
        <a:lstStyle/>
        <a:p>
          <a:endParaRPr lang="fi-FI"/>
        </a:p>
      </dgm:t>
    </dgm:pt>
    <dgm:pt modelId="{95FBAC4C-2AB4-3F43-8298-39A3D2F59058}" type="sibTrans" cxnId="{30708606-1BAE-A04A-9F47-F259654D3F3A}">
      <dgm:prSet/>
      <dgm:spPr/>
      <dgm:t>
        <a:bodyPr/>
        <a:lstStyle/>
        <a:p>
          <a:endParaRPr lang="fi-FI"/>
        </a:p>
      </dgm:t>
    </dgm:pt>
    <dgm:pt modelId="{721762B6-10CD-3C45-BC1C-95ACDA2900E5}">
      <dgm:prSet phldrT="[Teksti]" custT="1"/>
      <dgm:spPr>
        <a:solidFill>
          <a:srgbClr val="57967E"/>
        </a:solidFill>
      </dgm:spPr>
      <dgm:t>
        <a:bodyPr/>
        <a:lstStyle/>
        <a:p>
          <a:r>
            <a:rPr lang="fi-FI" sz="1400" b="1" i="0" dirty="0">
              <a:latin typeface="Arial" panose="020B0604020202020204" pitchFamily="34" charset="0"/>
              <a:cs typeface="Arial" panose="020B0604020202020204" pitchFamily="34" charset="0"/>
            </a:rPr>
            <a:t>Kilpailutus</a:t>
          </a:r>
        </a:p>
      </dgm:t>
    </dgm:pt>
    <dgm:pt modelId="{1ADFA33E-88A2-A345-8E43-7B6779941F17}" type="parTrans" cxnId="{CFE90F31-6362-314C-88A5-DE47FB4CB996}">
      <dgm:prSet/>
      <dgm:spPr/>
      <dgm:t>
        <a:bodyPr/>
        <a:lstStyle/>
        <a:p>
          <a:endParaRPr lang="fi-FI"/>
        </a:p>
      </dgm:t>
    </dgm:pt>
    <dgm:pt modelId="{F96F07FB-4408-6E4D-960D-2E9F70B55359}" type="sibTrans" cxnId="{CFE90F31-6362-314C-88A5-DE47FB4CB996}">
      <dgm:prSet/>
      <dgm:spPr/>
      <dgm:t>
        <a:bodyPr/>
        <a:lstStyle/>
        <a:p>
          <a:endParaRPr lang="fi-FI"/>
        </a:p>
      </dgm:t>
    </dgm:pt>
    <dgm:pt modelId="{B2FAA2BB-AAC9-EC4E-901A-7EE3F0149E13}">
      <dgm:prSet phldrT="[Teksti]"/>
      <dgm:spPr>
        <a:solidFill>
          <a:srgbClr val="57967E"/>
        </a:solidFill>
      </dgm:spPr>
      <dgm:t>
        <a:bodyPr/>
        <a:lstStyle/>
        <a:p>
          <a:endParaRPr lang="fi-FI" dirty="0"/>
        </a:p>
      </dgm:t>
    </dgm:pt>
    <dgm:pt modelId="{4569A305-9D6E-E04A-856F-8C79A99B29CE}" type="parTrans" cxnId="{CEB36D43-0AA0-954A-AA67-6637FDF8A21F}">
      <dgm:prSet/>
      <dgm:spPr/>
      <dgm:t>
        <a:bodyPr/>
        <a:lstStyle/>
        <a:p>
          <a:endParaRPr lang="fi-FI"/>
        </a:p>
      </dgm:t>
    </dgm:pt>
    <dgm:pt modelId="{D148609E-95C1-DA46-AAD9-BF8D7410B831}" type="sibTrans" cxnId="{CEB36D43-0AA0-954A-AA67-6637FDF8A21F}">
      <dgm:prSet/>
      <dgm:spPr/>
      <dgm:t>
        <a:bodyPr/>
        <a:lstStyle/>
        <a:p>
          <a:endParaRPr lang="fi-FI"/>
        </a:p>
      </dgm:t>
    </dgm:pt>
    <dgm:pt modelId="{F6DD366D-392F-144D-AEE7-B5BD0CD8BFFF}" type="pres">
      <dgm:prSet presAssocID="{1C7F36C7-F647-6340-A22E-0DFCB06BC9BC}" presName="Name0" presStyleCnt="0">
        <dgm:presLayoutVars>
          <dgm:dir/>
          <dgm:resizeHandles val="exact"/>
        </dgm:presLayoutVars>
      </dgm:prSet>
      <dgm:spPr/>
    </dgm:pt>
    <dgm:pt modelId="{E887E650-02EF-6F48-8907-2938C5B16563}" type="pres">
      <dgm:prSet presAssocID="{6004BAE3-5DF9-3542-A438-F4CA165427A4}" presName="parTxOnly" presStyleLbl="node1" presStyleIdx="0" presStyleCnt="7">
        <dgm:presLayoutVars>
          <dgm:bulletEnabled val="1"/>
        </dgm:presLayoutVars>
      </dgm:prSet>
      <dgm:spPr/>
    </dgm:pt>
    <dgm:pt modelId="{A0284406-9875-A641-B524-A407882DC976}" type="pres">
      <dgm:prSet presAssocID="{44829F9E-B440-614C-A26A-58F066B1DC31}" presName="parSpace" presStyleCnt="0"/>
      <dgm:spPr/>
    </dgm:pt>
    <dgm:pt modelId="{734B5475-1661-6B44-89DD-79ED2C631143}" type="pres">
      <dgm:prSet presAssocID="{B97EBE35-4FBD-F449-BEC9-D53C561B2ABC}" presName="parTxOnly" presStyleLbl="node1" presStyleIdx="1" presStyleCnt="7">
        <dgm:presLayoutVars>
          <dgm:bulletEnabled val="1"/>
        </dgm:presLayoutVars>
      </dgm:prSet>
      <dgm:spPr/>
    </dgm:pt>
    <dgm:pt modelId="{A6CAEFD7-5E9A-3F43-8D6E-28069CD8A96B}" type="pres">
      <dgm:prSet presAssocID="{A47F9706-131A-CC46-B011-F7CA19C78A06}" presName="parSpace" presStyleCnt="0"/>
      <dgm:spPr/>
    </dgm:pt>
    <dgm:pt modelId="{3DF1B56B-8F80-4449-B656-4D36B1E6702A}" type="pres">
      <dgm:prSet presAssocID="{54359D30-F6DF-E44D-8E0E-E295C1999ECE}" presName="parTxOnly" presStyleLbl="node1" presStyleIdx="2" presStyleCnt="7">
        <dgm:presLayoutVars>
          <dgm:bulletEnabled val="1"/>
        </dgm:presLayoutVars>
      </dgm:prSet>
      <dgm:spPr/>
    </dgm:pt>
    <dgm:pt modelId="{E2BDB7A2-A9B6-1D4E-A8DE-27327FC4095C}" type="pres">
      <dgm:prSet presAssocID="{134C3B62-08C3-CF4B-9C99-B178A40E0B99}" presName="parSpace" presStyleCnt="0"/>
      <dgm:spPr/>
    </dgm:pt>
    <dgm:pt modelId="{D49ADD2A-FF4B-A64E-A074-83E1E554DA2E}" type="pres">
      <dgm:prSet presAssocID="{779AAA27-3B01-DF41-9021-7555C99DCB69}" presName="parTxOnly" presStyleLbl="node1" presStyleIdx="3" presStyleCnt="7">
        <dgm:presLayoutVars>
          <dgm:bulletEnabled val="1"/>
        </dgm:presLayoutVars>
      </dgm:prSet>
      <dgm:spPr/>
    </dgm:pt>
    <dgm:pt modelId="{9C66215E-7232-DB49-93C2-C50FC02CD85B}" type="pres">
      <dgm:prSet presAssocID="{A513BEEB-B5E8-0842-B2E0-AFA5B8F89EB6}" presName="parSpace" presStyleCnt="0"/>
      <dgm:spPr/>
    </dgm:pt>
    <dgm:pt modelId="{2FB6506A-2F2E-8940-8ED9-197BBE3B8A02}" type="pres">
      <dgm:prSet presAssocID="{96EDE061-4C36-E744-9446-2C7670A077A7}" presName="parTxOnly" presStyleLbl="node1" presStyleIdx="4" presStyleCnt="7">
        <dgm:presLayoutVars>
          <dgm:bulletEnabled val="1"/>
        </dgm:presLayoutVars>
      </dgm:prSet>
      <dgm:spPr/>
    </dgm:pt>
    <dgm:pt modelId="{2229B0ED-63B1-1C4F-B99B-C713E077F4AA}" type="pres">
      <dgm:prSet presAssocID="{95FBAC4C-2AB4-3F43-8298-39A3D2F59058}" presName="parSpace" presStyleCnt="0"/>
      <dgm:spPr/>
    </dgm:pt>
    <dgm:pt modelId="{4376750C-6E96-1B4D-9847-031F96443902}" type="pres">
      <dgm:prSet presAssocID="{721762B6-10CD-3C45-BC1C-95ACDA2900E5}" presName="parTxOnly" presStyleLbl="node1" presStyleIdx="5" presStyleCnt="7">
        <dgm:presLayoutVars>
          <dgm:bulletEnabled val="1"/>
        </dgm:presLayoutVars>
      </dgm:prSet>
      <dgm:spPr/>
    </dgm:pt>
    <dgm:pt modelId="{B4ECC72A-C2A4-4648-A31C-2DFAE1EC367C}" type="pres">
      <dgm:prSet presAssocID="{F96F07FB-4408-6E4D-960D-2E9F70B55359}" presName="parSpace" presStyleCnt="0"/>
      <dgm:spPr/>
    </dgm:pt>
    <dgm:pt modelId="{353FA1B6-428D-6347-994B-D4644D6FE610}" type="pres">
      <dgm:prSet presAssocID="{B2FAA2BB-AAC9-EC4E-901A-7EE3F0149E13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30708606-1BAE-A04A-9F47-F259654D3F3A}" srcId="{1C7F36C7-F647-6340-A22E-0DFCB06BC9BC}" destId="{96EDE061-4C36-E744-9446-2C7670A077A7}" srcOrd="4" destOrd="0" parTransId="{8322E3B7-EC92-0B47-99D6-8D0A58FA65D7}" sibTransId="{95FBAC4C-2AB4-3F43-8298-39A3D2F59058}"/>
    <dgm:cxn modelId="{3C2D6D27-3315-6141-8E6A-F4232388977A}" srcId="{1C7F36C7-F647-6340-A22E-0DFCB06BC9BC}" destId="{6004BAE3-5DF9-3542-A438-F4CA165427A4}" srcOrd="0" destOrd="0" parTransId="{04100982-8B2C-C84F-8769-ABA39B800718}" sibTransId="{44829F9E-B440-614C-A26A-58F066B1DC31}"/>
    <dgm:cxn modelId="{24CEDA2C-4ED6-4A4C-B5FF-A64DDA2EAC62}" type="presOf" srcId="{6004BAE3-5DF9-3542-A438-F4CA165427A4}" destId="{E887E650-02EF-6F48-8907-2938C5B16563}" srcOrd="0" destOrd="0" presId="urn:microsoft.com/office/officeart/2005/8/layout/hChevron3"/>
    <dgm:cxn modelId="{CFE90F31-6362-314C-88A5-DE47FB4CB996}" srcId="{1C7F36C7-F647-6340-A22E-0DFCB06BC9BC}" destId="{721762B6-10CD-3C45-BC1C-95ACDA2900E5}" srcOrd="5" destOrd="0" parTransId="{1ADFA33E-88A2-A345-8E43-7B6779941F17}" sibTransId="{F96F07FB-4408-6E4D-960D-2E9F70B55359}"/>
    <dgm:cxn modelId="{98479A31-45A2-9341-BB15-9B261BC2EB9D}" type="presOf" srcId="{779AAA27-3B01-DF41-9021-7555C99DCB69}" destId="{D49ADD2A-FF4B-A64E-A074-83E1E554DA2E}" srcOrd="0" destOrd="0" presId="urn:microsoft.com/office/officeart/2005/8/layout/hChevron3"/>
    <dgm:cxn modelId="{CEB36D43-0AA0-954A-AA67-6637FDF8A21F}" srcId="{1C7F36C7-F647-6340-A22E-0DFCB06BC9BC}" destId="{B2FAA2BB-AAC9-EC4E-901A-7EE3F0149E13}" srcOrd="6" destOrd="0" parTransId="{4569A305-9D6E-E04A-856F-8C79A99B29CE}" sibTransId="{D148609E-95C1-DA46-AAD9-BF8D7410B831}"/>
    <dgm:cxn modelId="{39DB3B65-1FF7-D64A-9FA1-E067DF765112}" srcId="{1C7F36C7-F647-6340-A22E-0DFCB06BC9BC}" destId="{54359D30-F6DF-E44D-8E0E-E295C1999ECE}" srcOrd="2" destOrd="0" parTransId="{5F32E507-8A07-E742-BBD9-30B749FA7315}" sibTransId="{134C3B62-08C3-CF4B-9C99-B178A40E0B99}"/>
    <dgm:cxn modelId="{5C0CBE4D-750E-9C46-BFB3-CD646768FF60}" type="presOf" srcId="{96EDE061-4C36-E744-9446-2C7670A077A7}" destId="{2FB6506A-2F2E-8940-8ED9-197BBE3B8A02}" srcOrd="0" destOrd="0" presId="urn:microsoft.com/office/officeart/2005/8/layout/hChevron3"/>
    <dgm:cxn modelId="{4260278C-64BE-2841-AFDF-237111AA9BAB}" type="presOf" srcId="{B2FAA2BB-AAC9-EC4E-901A-7EE3F0149E13}" destId="{353FA1B6-428D-6347-994B-D4644D6FE610}" srcOrd="0" destOrd="0" presId="urn:microsoft.com/office/officeart/2005/8/layout/hChevron3"/>
    <dgm:cxn modelId="{9555389B-B6EB-9D4D-AEEE-06E290DEE2F8}" type="presOf" srcId="{721762B6-10CD-3C45-BC1C-95ACDA2900E5}" destId="{4376750C-6E96-1B4D-9847-031F96443902}" srcOrd="0" destOrd="0" presId="urn:microsoft.com/office/officeart/2005/8/layout/hChevron3"/>
    <dgm:cxn modelId="{B5EEBCA7-B7B7-484D-BF21-4AB3D72E8CD4}" type="presOf" srcId="{1C7F36C7-F647-6340-A22E-0DFCB06BC9BC}" destId="{F6DD366D-392F-144D-AEE7-B5BD0CD8BFFF}" srcOrd="0" destOrd="0" presId="urn:microsoft.com/office/officeart/2005/8/layout/hChevron3"/>
    <dgm:cxn modelId="{2A9D28AD-DE91-374F-9E5A-AB0851BCCD73}" srcId="{1C7F36C7-F647-6340-A22E-0DFCB06BC9BC}" destId="{779AAA27-3B01-DF41-9021-7555C99DCB69}" srcOrd="3" destOrd="0" parTransId="{22781D80-2D20-3549-98B8-3BF7F10BD97F}" sibTransId="{A513BEEB-B5E8-0842-B2E0-AFA5B8F89EB6}"/>
    <dgm:cxn modelId="{175FDACF-A9F0-0D48-856B-07AAA4CC8417}" type="presOf" srcId="{54359D30-F6DF-E44D-8E0E-E295C1999ECE}" destId="{3DF1B56B-8F80-4449-B656-4D36B1E6702A}" srcOrd="0" destOrd="0" presId="urn:microsoft.com/office/officeart/2005/8/layout/hChevron3"/>
    <dgm:cxn modelId="{768651ED-4904-1A4F-B7C3-4E97658F7C0E}" type="presOf" srcId="{B97EBE35-4FBD-F449-BEC9-D53C561B2ABC}" destId="{734B5475-1661-6B44-89DD-79ED2C631143}" srcOrd="0" destOrd="0" presId="urn:microsoft.com/office/officeart/2005/8/layout/hChevron3"/>
    <dgm:cxn modelId="{377698F7-474D-1F4C-A6E8-3F7090C5FEF6}" srcId="{1C7F36C7-F647-6340-A22E-0DFCB06BC9BC}" destId="{B97EBE35-4FBD-F449-BEC9-D53C561B2ABC}" srcOrd="1" destOrd="0" parTransId="{907AB1F2-D338-3B45-B0F2-78F46CE5308C}" sibTransId="{A47F9706-131A-CC46-B011-F7CA19C78A06}"/>
    <dgm:cxn modelId="{9F3AB702-BA0F-8D4D-B9DC-EC1265C46AB6}" type="presParOf" srcId="{F6DD366D-392F-144D-AEE7-B5BD0CD8BFFF}" destId="{E887E650-02EF-6F48-8907-2938C5B16563}" srcOrd="0" destOrd="0" presId="urn:microsoft.com/office/officeart/2005/8/layout/hChevron3"/>
    <dgm:cxn modelId="{77D82327-56E0-AD41-A6B0-92277A04C6EA}" type="presParOf" srcId="{F6DD366D-392F-144D-AEE7-B5BD0CD8BFFF}" destId="{A0284406-9875-A641-B524-A407882DC976}" srcOrd="1" destOrd="0" presId="urn:microsoft.com/office/officeart/2005/8/layout/hChevron3"/>
    <dgm:cxn modelId="{B6CAED73-AC39-8747-9342-63FB0C42E33C}" type="presParOf" srcId="{F6DD366D-392F-144D-AEE7-B5BD0CD8BFFF}" destId="{734B5475-1661-6B44-89DD-79ED2C631143}" srcOrd="2" destOrd="0" presId="urn:microsoft.com/office/officeart/2005/8/layout/hChevron3"/>
    <dgm:cxn modelId="{100D9DC3-9CC1-6542-AF08-6F76B5933EAF}" type="presParOf" srcId="{F6DD366D-392F-144D-AEE7-B5BD0CD8BFFF}" destId="{A6CAEFD7-5E9A-3F43-8D6E-28069CD8A96B}" srcOrd="3" destOrd="0" presId="urn:microsoft.com/office/officeart/2005/8/layout/hChevron3"/>
    <dgm:cxn modelId="{4F54BBEF-1542-724D-B0ED-61C81A5154DD}" type="presParOf" srcId="{F6DD366D-392F-144D-AEE7-B5BD0CD8BFFF}" destId="{3DF1B56B-8F80-4449-B656-4D36B1E6702A}" srcOrd="4" destOrd="0" presId="urn:microsoft.com/office/officeart/2005/8/layout/hChevron3"/>
    <dgm:cxn modelId="{AB77E926-F10A-544F-A082-BC664F46DD76}" type="presParOf" srcId="{F6DD366D-392F-144D-AEE7-B5BD0CD8BFFF}" destId="{E2BDB7A2-A9B6-1D4E-A8DE-27327FC4095C}" srcOrd="5" destOrd="0" presId="urn:microsoft.com/office/officeart/2005/8/layout/hChevron3"/>
    <dgm:cxn modelId="{2E47EFBD-B6E6-194A-AF14-D3DF21C6B309}" type="presParOf" srcId="{F6DD366D-392F-144D-AEE7-B5BD0CD8BFFF}" destId="{D49ADD2A-FF4B-A64E-A074-83E1E554DA2E}" srcOrd="6" destOrd="0" presId="urn:microsoft.com/office/officeart/2005/8/layout/hChevron3"/>
    <dgm:cxn modelId="{B4196F18-BC26-F647-9415-CC4A2284D7DE}" type="presParOf" srcId="{F6DD366D-392F-144D-AEE7-B5BD0CD8BFFF}" destId="{9C66215E-7232-DB49-93C2-C50FC02CD85B}" srcOrd="7" destOrd="0" presId="urn:microsoft.com/office/officeart/2005/8/layout/hChevron3"/>
    <dgm:cxn modelId="{63AD4C83-0B81-7A43-88E2-740B86433768}" type="presParOf" srcId="{F6DD366D-392F-144D-AEE7-B5BD0CD8BFFF}" destId="{2FB6506A-2F2E-8940-8ED9-197BBE3B8A02}" srcOrd="8" destOrd="0" presId="urn:microsoft.com/office/officeart/2005/8/layout/hChevron3"/>
    <dgm:cxn modelId="{F0786C91-6247-CC4B-A530-02C877FEAC43}" type="presParOf" srcId="{F6DD366D-392F-144D-AEE7-B5BD0CD8BFFF}" destId="{2229B0ED-63B1-1C4F-B99B-C713E077F4AA}" srcOrd="9" destOrd="0" presId="urn:microsoft.com/office/officeart/2005/8/layout/hChevron3"/>
    <dgm:cxn modelId="{AFEE04D3-B716-4A4E-9453-88C954B3E66D}" type="presParOf" srcId="{F6DD366D-392F-144D-AEE7-B5BD0CD8BFFF}" destId="{4376750C-6E96-1B4D-9847-031F96443902}" srcOrd="10" destOrd="0" presId="urn:microsoft.com/office/officeart/2005/8/layout/hChevron3"/>
    <dgm:cxn modelId="{0DC9736B-EFEF-1047-A5B1-75B6F2FD4D40}" type="presParOf" srcId="{F6DD366D-392F-144D-AEE7-B5BD0CD8BFFF}" destId="{B4ECC72A-C2A4-4648-A31C-2DFAE1EC367C}" srcOrd="11" destOrd="0" presId="urn:microsoft.com/office/officeart/2005/8/layout/hChevron3"/>
    <dgm:cxn modelId="{F62FDCBA-CB39-8747-B864-DE5568278895}" type="presParOf" srcId="{F6DD366D-392F-144D-AEE7-B5BD0CD8BFFF}" destId="{353FA1B6-428D-6347-994B-D4644D6FE610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87E650-02EF-6F48-8907-2938C5B16563}">
      <dsp:nvSpPr>
        <dsp:cNvPr id="0" name=""/>
        <dsp:cNvSpPr/>
      </dsp:nvSpPr>
      <dsp:spPr>
        <a:xfrm>
          <a:off x="1689" y="2433709"/>
          <a:ext cx="1988385" cy="795354"/>
        </a:xfrm>
        <a:prstGeom prst="homePlate">
          <a:avLst/>
        </a:prstGeom>
        <a:solidFill>
          <a:srgbClr val="57967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Kiinnostus</a:t>
          </a:r>
        </a:p>
      </dsp:txBody>
      <dsp:txXfrm>
        <a:off x="1689" y="2433709"/>
        <a:ext cx="1789547" cy="795354"/>
      </dsp:txXfrm>
    </dsp:sp>
    <dsp:sp modelId="{734B5475-1661-6B44-89DD-79ED2C631143}">
      <dsp:nvSpPr>
        <dsp:cNvPr id="0" name=""/>
        <dsp:cNvSpPr/>
      </dsp:nvSpPr>
      <dsp:spPr>
        <a:xfrm>
          <a:off x="1592398" y="2433709"/>
          <a:ext cx="1988385" cy="795354"/>
        </a:xfrm>
        <a:prstGeom prst="chevron">
          <a:avLst/>
        </a:prstGeom>
        <a:solidFill>
          <a:srgbClr val="00BCC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Selvitys</a:t>
          </a:r>
        </a:p>
      </dsp:txBody>
      <dsp:txXfrm>
        <a:off x="1990075" y="2433709"/>
        <a:ext cx="1193031" cy="795354"/>
      </dsp:txXfrm>
    </dsp:sp>
    <dsp:sp modelId="{3DF1B56B-8F80-4449-B656-4D36B1E6702A}">
      <dsp:nvSpPr>
        <dsp:cNvPr id="0" name=""/>
        <dsp:cNvSpPr/>
      </dsp:nvSpPr>
      <dsp:spPr>
        <a:xfrm>
          <a:off x="3183107" y="2433709"/>
          <a:ext cx="1988385" cy="795354"/>
        </a:xfrm>
        <a:prstGeom prst="chevron">
          <a:avLst/>
        </a:prstGeom>
        <a:solidFill>
          <a:srgbClr val="57967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Kartoitus</a:t>
          </a:r>
          <a:r>
            <a:rPr lang="fi-FI" sz="1800" b="1" i="0" kern="1200" dirty="0">
              <a:latin typeface="Arial" panose="020B0604020202020204" pitchFamily="34" charset="0"/>
              <a:cs typeface="Arial" panose="020B0604020202020204" pitchFamily="34" charset="0"/>
            </a:rPr>
            <a:t> 499 €</a:t>
          </a:r>
        </a:p>
      </dsp:txBody>
      <dsp:txXfrm>
        <a:off x="3580784" y="2433709"/>
        <a:ext cx="1193031" cy="795354"/>
      </dsp:txXfrm>
    </dsp:sp>
    <dsp:sp modelId="{D49ADD2A-FF4B-A64E-A074-83E1E554DA2E}">
      <dsp:nvSpPr>
        <dsp:cNvPr id="0" name=""/>
        <dsp:cNvSpPr/>
      </dsp:nvSpPr>
      <dsp:spPr>
        <a:xfrm>
          <a:off x="4773816" y="2433709"/>
          <a:ext cx="1988385" cy="795354"/>
        </a:xfrm>
        <a:prstGeom prst="chevron">
          <a:avLst/>
        </a:prstGeom>
        <a:solidFill>
          <a:srgbClr val="57967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Päätös hankinnasta</a:t>
          </a:r>
        </a:p>
      </dsp:txBody>
      <dsp:txXfrm>
        <a:off x="5171493" y="2433709"/>
        <a:ext cx="1193031" cy="795354"/>
      </dsp:txXfrm>
    </dsp:sp>
    <dsp:sp modelId="{2FB6506A-2F2E-8940-8ED9-197BBE3B8A02}">
      <dsp:nvSpPr>
        <dsp:cNvPr id="0" name=""/>
        <dsp:cNvSpPr/>
      </dsp:nvSpPr>
      <dsp:spPr>
        <a:xfrm>
          <a:off x="6364524" y="2433709"/>
          <a:ext cx="1988385" cy="795354"/>
        </a:xfrm>
        <a:prstGeom prst="chevron">
          <a:avLst/>
        </a:prstGeom>
        <a:solidFill>
          <a:srgbClr val="57967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Suunnitelma n.2000 €</a:t>
          </a:r>
        </a:p>
      </dsp:txBody>
      <dsp:txXfrm>
        <a:off x="6762201" y="2433709"/>
        <a:ext cx="1193031" cy="795354"/>
      </dsp:txXfrm>
    </dsp:sp>
    <dsp:sp modelId="{4376750C-6E96-1B4D-9847-031F96443902}">
      <dsp:nvSpPr>
        <dsp:cNvPr id="0" name=""/>
        <dsp:cNvSpPr/>
      </dsp:nvSpPr>
      <dsp:spPr>
        <a:xfrm>
          <a:off x="7955233" y="2433709"/>
          <a:ext cx="1988385" cy="795354"/>
        </a:xfrm>
        <a:prstGeom prst="chevron">
          <a:avLst/>
        </a:prstGeom>
        <a:solidFill>
          <a:srgbClr val="57967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Kilpailutus</a:t>
          </a:r>
        </a:p>
      </dsp:txBody>
      <dsp:txXfrm>
        <a:off x="8352910" y="2433709"/>
        <a:ext cx="1193031" cy="795354"/>
      </dsp:txXfrm>
    </dsp:sp>
    <dsp:sp modelId="{353FA1B6-428D-6347-994B-D4644D6FE610}">
      <dsp:nvSpPr>
        <dsp:cNvPr id="0" name=""/>
        <dsp:cNvSpPr/>
      </dsp:nvSpPr>
      <dsp:spPr>
        <a:xfrm>
          <a:off x="9545942" y="2433709"/>
          <a:ext cx="1988385" cy="795354"/>
        </a:xfrm>
        <a:prstGeom prst="chevron">
          <a:avLst/>
        </a:prstGeom>
        <a:solidFill>
          <a:srgbClr val="57967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021" tIns="109347" rIns="54674" bIns="109347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4100" kern="1200" dirty="0"/>
        </a:p>
      </dsp:txBody>
      <dsp:txXfrm>
        <a:off x="9943619" y="2433709"/>
        <a:ext cx="1193031" cy="795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D5D68-16BB-124D-8050-F8D231CDE8C9}" type="datetimeFigureOut">
              <a:rPr lang="fi-FI" smtClean="0"/>
              <a:t>22.11.2023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0D109-21AE-A841-8619-5876820C86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696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D109-21AE-A841-8619-5876820C8619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3754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>
              <a:ea typeface="Calibri"/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D109-21AE-A841-8619-5876820C8619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9527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>
              <a:ea typeface="Calibri"/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D109-21AE-A841-8619-5876820C8619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6969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D109-21AE-A841-8619-5876820C8619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4585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D109-21AE-A841-8619-5876820C8619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4338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>
              <a:ea typeface="Calibri"/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D109-21AE-A841-8619-5876820C8619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03012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D109-21AE-A841-8619-5876820C8619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3462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D109-21AE-A841-8619-5876820C8619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8526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>
              <a:ea typeface="Calibri"/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D109-21AE-A841-8619-5876820C8619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9858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>
              <a:ea typeface="Calibri"/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D109-21AE-A841-8619-5876820C8619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7844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>
              <a:ea typeface="Calibri"/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D109-21AE-A841-8619-5876820C8619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7924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err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D109-21AE-A841-8619-5876820C8619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8767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>
              <a:ea typeface="Calibri"/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D109-21AE-A841-8619-5876820C8619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3428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>
              <a:ea typeface="Calibri"/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D109-21AE-A841-8619-5876820C8619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3684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>
              <a:ea typeface="Calibri"/>
              <a:cs typeface="+mn-lt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D109-21AE-A841-8619-5876820C8619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3900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>
              <a:ea typeface="Calibri"/>
              <a:cs typeface="+mn-lt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D109-21AE-A841-8619-5876820C8619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6929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>
              <a:ea typeface="Calibri"/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D109-21AE-A841-8619-5876820C8619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8364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aloyhtiöratkais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111CA73-EA99-9C95-A103-49450EF2441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98319" y="4981302"/>
            <a:ext cx="9994900" cy="683774"/>
          </a:xfrm>
        </p:spPr>
        <p:txBody>
          <a:bodyPr>
            <a:normAutofit/>
          </a:bodyPr>
          <a:lstStyle>
            <a:lvl1pPr marL="0" indent="0" algn="ctr">
              <a:buNone/>
              <a:defRPr sz="35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Tähän esityksen/materiaalin otsikko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B28F712-32C7-4898-B6BC-DC83CA3B37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11093" y="3823528"/>
            <a:ext cx="1300217" cy="66913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FD8FC2E3-18A8-C180-6E15-0DEC5D9544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18834" y="3823527"/>
            <a:ext cx="1731189" cy="1731189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E04C5C95-C230-4FC3-0FCE-45A70537D2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94123" y="5152993"/>
            <a:ext cx="1597377" cy="1597377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A0723F5F-E8A9-0638-0167-E9717875823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93013" y="5173301"/>
            <a:ext cx="1326931" cy="1326931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4099BDFB-23B1-B754-D830-861CBE23EC7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19040" y="4343099"/>
            <a:ext cx="980090" cy="98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57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sivu osio-otsikolla">
    <p:bg>
      <p:bgPr>
        <a:solidFill>
          <a:srgbClr val="579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D97B6A37-3730-5A21-29EF-56CF26C0DB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67542" y="2852330"/>
            <a:ext cx="2747657" cy="1153339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FC3BC8A2-8BAF-FB12-DCD5-85DB9740FB70}"/>
              </a:ext>
            </a:extLst>
          </p:cNvPr>
          <p:cNvSpPr txBox="1"/>
          <p:nvPr userDrawn="1"/>
        </p:nvSpPr>
        <p:spPr>
          <a:xfrm>
            <a:off x="2961687" y="4403834"/>
            <a:ext cx="5959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0" i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www.seu.fi</a:t>
            </a:r>
            <a:endParaRPr lang="fi-FI" sz="28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21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U alapalkillinen per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A16DE-8A15-3441-A16B-C9B2BFE3DE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364" y="152399"/>
            <a:ext cx="11536018" cy="1050789"/>
          </a:xfrm>
          <a:ln>
            <a:noFill/>
          </a:ln>
        </p:spPr>
        <p:txBody>
          <a:bodyPr/>
          <a:lstStyle>
            <a:lvl1pPr>
              <a:defRPr b="1">
                <a:solidFill>
                  <a:srgbClr val="3F81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Dian </a:t>
            </a:r>
            <a:r>
              <a:rPr lang="en-GB" err="1"/>
              <a:t>otsikko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29950-9064-DE4C-BB4E-CDF0FBB659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1363" y="1203673"/>
            <a:ext cx="11536019" cy="4854720"/>
          </a:xfrm>
        </p:spPr>
        <p:txBody>
          <a:bodyPr/>
          <a:lstStyle>
            <a:lvl1pPr>
              <a:buClr>
                <a:srgbClr val="3F8153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3F8153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Lisää</a:t>
            </a:r>
            <a:r>
              <a:rPr lang="en-GB"/>
              <a:t> </a:t>
            </a:r>
            <a:r>
              <a:rPr lang="en-GB" err="1"/>
              <a:t>teksti</a:t>
            </a:r>
            <a:endParaRPr lang="en-GB"/>
          </a:p>
          <a:p>
            <a:pPr lvl="1"/>
            <a:r>
              <a:rPr lang="en-GB" err="1"/>
              <a:t>Toinen</a:t>
            </a:r>
            <a:r>
              <a:rPr lang="en-GB"/>
              <a:t> </a:t>
            </a:r>
            <a:r>
              <a:rPr lang="en-GB" err="1"/>
              <a:t>taso</a:t>
            </a:r>
            <a:endParaRPr lang="en-GB"/>
          </a:p>
          <a:p>
            <a:pPr lvl="2"/>
            <a:r>
              <a:rPr lang="en-GB" err="1"/>
              <a:t>Kolmas</a:t>
            </a:r>
            <a:r>
              <a:rPr lang="en-GB"/>
              <a:t> </a:t>
            </a:r>
            <a:r>
              <a:rPr lang="en-GB" err="1"/>
              <a:t>taso</a:t>
            </a:r>
            <a:endParaRPr lang="en-GB"/>
          </a:p>
          <a:p>
            <a:pPr lvl="3"/>
            <a:r>
              <a:rPr lang="en-GB" err="1"/>
              <a:t>Neljäs</a:t>
            </a:r>
            <a:r>
              <a:rPr lang="en-GB"/>
              <a:t> </a:t>
            </a:r>
            <a:r>
              <a:rPr lang="en-GB" err="1"/>
              <a:t>taso</a:t>
            </a:r>
            <a:endParaRPr lang="en-GB"/>
          </a:p>
          <a:p>
            <a:pPr lvl="4"/>
            <a:r>
              <a:rPr lang="en-GB" err="1"/>
              <a:t>Viides</a:t>
            </a:r>
            <a:r>
              <a:rPr lang="en-GB"/>
              <a:t> </a:t>
            </a:r>
            <a:r>
              <a:rPr lang="en-GB" err="1"/>
              <a:t>taso</a:t>
            </a:r>
            <a:endParaRPr lang="fi-FI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C78A9C53-B16F-782E-BC10-96FA3F52D769}"/>
              </a:ext>
            </a:extLst>
          </p:cNvPr>
          <p:cNvSpPr>
            <a:spLocks noChangeArrowheads="1"/>
          </p:cNvSpPr>
          <p:nvPr userDrawn="1"/>
        </p:nvSpPr>
        <p:spPr bwMode="auto">
          <a:xfrm rot="10800000">
            <a:off x="1366757" y="6304702"/>
            <a:ext cx="10503879" cy="343401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964E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>
              <a:defRPr/>
            </a:pPr>
            <a:r>
              <a:rPr lang="fi-FI">
                <a:solidFill>
                  <a:schemeClr val="tx1"/>
                </a:solidFill>
              </a:rPr>
              <a:t> </a:t>
            </a:r>
            <a:endParaRPr lang="fi-FI"/>
          </a:p>
        </p:txBody>
      </p:sp>
      <p:pic>
        <p:nvPicPr>
          <p:cNvPr id="9" name="Picture 11" descr="logoCMYK">
            <a:extLst>
              <a:ext uri="{FF2B5EF4-FFF2-40B4-BE49-F238E27FC236}">
                <a16:creationId xmlns:a16="http://schemas.microsoft.com/office/drawing/2014/main" id="{A0A5B32B-1267-62A3-3CF0-7098206EB7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363" y="6304704"/>
            <a:ext cx="824162" cy="34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2930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U vihreä per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A16DE-8A15-3441-A16B-C9B2BFE3DE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364" y="152399"/>
            <a:ext cx="11536018" cy="1050789"/>
          </a:xfrm>
          <a:ln>
            <a:noFill/>
          </a:ln>
        </p:spPr>
        <p:txBody>
          <a:bodyPr/>
          <a:lstStyle>
            <a:lvl1pPr>
              <a:defRPr b="1">
                <a:solidFill>
                  <a:srgbClr val="3F81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Dian </a:t>
            </a:r>
            <a:r>
              <a:rPr lang="en-GB" err="1"/>
              <a:t>otsikko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29950-9064-DE4C-BB4E-CDF0FBB659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1363" y="1203673"/>
            <a:ext cx="11536019" cy="4854720"/>
          </a:xfrm>
        </p:spPr>
        <p:txBody>
          <a:bodyPr/>
          <a:lstStyle>
            <a:lvl1pPr>
              <a:buClr>
                <a:srgbClr val="3F8153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3F8153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Lisää</a:t>
            </a:r>
            <a:r>
              <a:rPr lang="en-GB"/>
              <a:t> </a:t>
            </a:r>
            <a:r>
              <a:rPr lang="en-GB" err="1"/>
              <a:t>teksti</a:t>
            </a:r>
            <a:endParaRPr lang="en-GB"/>
          </a:p>
          <a:p>
            <a:pPr lvl="1"/>
            <a:r>
              <a:rPr lang="en-GB" err="1"/>
              <a:t>Toinen</a:t>
            </a:r>
            <a:r>
              <a:rPr lang="en-GB"/>
              <a:t> </a:t>
            </a:r>
            <a:r>
              <a:rPr lang="en-GB" err="1"/>
              <a:t>taso</a:t>
            </a:r>
            <a:endParaRPr lang="en-GB"/>
          </a:p>
          <a:p>
            <a:pPr lvl="2"/>
            <a:r>
              <a:rPr lang="en-GB" err="1"/>
              <a:t>Kolmas</a:t>
            </a:r>
            <a:r>
              <a:rPr lang="en-GB"/>
              <a:t> </a:t>
            </a:r>
            <a:r>
              <a:rPr lang="en-GB" err="1"/>
              <a:t>taso</a:t>
            </a:r>
            <a:endParaRPr lang="en-GB"/>
          </a:p>
          <a:p>
            <a:pPr lvl="3"/>
            <a:r>
              <a:rPr lang="en-GB" err="1"/>
              <a:t>Neljäs</a:t>
            </a:r>
            <a:r>
              <a:rPr lang="en-GB"/>
              <a:t> </a:t>
            </a:r>
            <a:r>
              <a:rPr lang="en-GB" err="1"/>
              <a:t>taso</a:t>
            </a:r>
            <a:endParaRPr lang="en-GB"/>
          </a:p>
          <a:p>
            <a:pPr lvl="4"/>
            <a:r>
              <a:rPr lang="en-GB" err="1"/>
              <a:t>Viides</a:t>
            </a:r>
            <a:r>
              <a:rPr lang="en-GB"/>
              <a:t> </a:t>
            </a:r>
            <a:r>
              <a:rPr lang="en-GB" err="1"/>
              <a:t>taso</a:t>
            </a:r>
            <a:endParaRPr lang="fi-FI"/>
          </a:p>
        </p:txBody>
      </p:sp>
      <p:pic>
        <p:nvPicPr>
          <p:cNvPr id="9" name="Picture 11" descr="logoCMYK">
            <a:extLst>
              <a:ext uri="{FF2B5EF4-FFF2-40B4-BE49-F238E27FC236}">
                <a16:creationId xmlns:a16="http://schemas.microsoft.com/office/drawing/2014/main" id="{A0A5B32B-1267-62A3-3CF0-7098206EB7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363" y="6304704"/>
            <a:ext cx="824162" cy="34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302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U valkoinen per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81E27E1A-921F-608F-344D-17D477D172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9694" y="6299448"/>
            <a:ext cx="825321" cy="346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5A16DE-8A15-3441-A16B-C9B2BFE3DE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364" y="152399"/>
            <a:ext cx="11536018" cy="1050789"/>
          </a:xfrm>
          <a:ln>
            <a:noFill/>
          </a:ln>
        </p:spPr>
        <p:txBody>
          <a:bodyPr/>
          <a:lstStyle>
            <a:lvl1pPr>
              <a:defRPr b="1">
                <a:solidFill>
                  <a:srgbClr val="3F81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Dian </a:t>
            </a:r>
            <a:r>
              <a:rPr lang="en-GB" err="1"/>
              <a:t>otsikko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29950-9064-DE4C-BB4E-CDF0FBB659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1363" y="1203673"/>
            <a:ext cx="11536019" cy="4854720"/>
          </a:xfrm>
        </p:spPr>
        <p:txBody>
          <a:bodyPr/>
          <a:lstStyle>
            <a:lvl1pPr>
              <a:buClr>
                <a:srgbClr val="3F8153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3F8153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Lisää</a:t>
            </a:r>
            <a:r>
              <a:rPr lang="en-GB"/>
              <a:t> </a:t>
            </a:r>
            <a:r>
              <a:rPr lang="en-GB" err="1"/>
              <a:t>teksti</a:t>
            </a:r>
            <a:endParaRPr lang="en-GB"/>
          </a:p>
          <a:p>
            <a:pPr lvl="1"/>
            <a:r>
              <a:rPr lang="en-GB" err="1"/>
              <a:t>Toinen</a:t>
            </a:r>
            <a:r>
              <a:rPr lang="en-GB"/>
              <a:t> </a:t>
            </a:r>
            <a:r>
              <a:rPr lang="en-GB" err="1"/>
              <a:t>taso</a:t>
            </a:r>
            <a:endParaRPr lang="en-GB"/>
          </a:p>
          <a:p>
            <a:pPr lvl="2"/>
            <a:r>
              <a:rPr lang="en-GB" err="1"/>
              <a:t>Kolmas</a:t>
            </a:r>
            <a:r>
              <a:rPr lang="en-GB"/>
              <a:t> </a:t>
            </a:r>
            <a:r>
              <a:rPr lang="en-GB" err="1"/>
              <a:t>taso</a:t>
            </a:r>
            <a:endParaRPr lang="en-GB"/>
          </a:p>
          <a:p>
            <a:pPr lvl="3"/>
            <a:r>
              <a:rPr lang="en-GB" err="1"/>
              <a:t>Neljäs</a:t>
            </a:r>
            <a:r>
              <a:rPr lang="en-GB"/>
              <a:t> </a:t>
            </a:r>
            <a:r>
              <a:rPr lang="en-GB" err="1"/>
              <a:t>taso</a:t>
            </a:r>
            <a:endParaRPr lang="en-GB"/>
          </a:p>
          <a:p>
            <a:pPr lvl="4"/>
            <a:r>
              <a:rPr lang="en-GB" err="1"/>
              <a:t>Viides</a:t>
            </a:r>
            <a:r>
              <a:rPr lang="en-GB"/>
              <a:t> </a:t>
            </a:r>
            <a:r>
              <a:rPr lang="en-GB" err="1"/>
              <a:t>taso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6910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U välidia isolla kuvalla valkoinen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29950-9064-DE4C-BB4E-CDF0FBB659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1363" y="3195145"/>
            <a:ext cx="11536019" cy="1050789"/>
          </a:xfrm>
        </p:spPr>
        <p:txBody>
          <a:bodyPr>
            <a:normAutofit/>
          </a:bodyPr>
          <a:lstStyle>
            <a:lvl1pPr marL="0" indent="0" algn="ctr">
              <a:buClr>
                <a:srgbClr val="3F8153"/>
              </a:buClr>
              <a:buNone/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3F8153"/>
              </a:buCl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Väliotsikko</a:t>
            </a:r>
            <a:endParaRPr lang="en-GB"/>
          </a:p>
        </p:txBody>
      </p:sp>
      <p:pic>
        <p:nvPicPr>
          <p:cNvPr id="9" name="Kuva 8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0B83DAC2-884D-96C9-72A1-91848C3ACA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1363" y="6280158"/>
            <a:ext cx="763162" cy="3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35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U vihreä kaupunki väli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29950-9064-DE4C-BB4E-CDF0FBB659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1363" y="3195145"/>
            <a:ext cx="11536019" cy="1050789"/>
          </a:xfrm>
        </p:spPr>
        <p:txBody>
          <a:bodyPr>
            <a:normAutofit/>
          </a:bodyPr>
          <a:lstStyle>
            <a:lvl1pPr marL="0" indent="0" algn="ctr">
              <a:buClr>
                <a:srgbClr val="3F8153"/>
              </a:buClr>
              <a:buNone/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3F8153"/>
              </a:buCl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Väliotsikko</a:t>
            </a:r>
            <a:endParaRPr lang="en-GB"/>
          </a:p>
        </p:txBody>
      </p:sp>
      <p:pic>
        <p:nvPicPr>
          <p:cNvPr id="9" name="Kuva 8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0B83DAC2-884D-96C9-72A1-91848C3ACA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1363" y="6280158"/>
            <a:ext cx="763162" cy="3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2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U vihreä välidia autonlatauskollaasilla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29950-9064-DE4C-BB4E-CDF0FBB659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1363" y="3195145"/>
            <a:ext cx="11536019" cy="1050789"/>
          </a:xfrm>
        </p:spPr>
        <p:txBody>
          <a:bodyPr>
            <a:normAutofit/>
          </a:bodyPr>
          <a:lstStyle>
            <a:lvl1pPr marL="0" indent="0" algn="ctr">
              <a:buClr>
                <a:srgbClr val="3F8153"/>
              </a:buClr>
              <a:buNone/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3F8153"/>
              </a:buCl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Väliotsikko</a:t>
            </a:r>
            <a:endParaRPr lang="en-GB"/>
          </a:p>
        </p:txBody>
      </p:sp>
      <p:pic>
        <p:nvPicPr>
          <p:cNvPr id="2" name="Kuva 1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9D4B7F42-BD7C-EF98-C1F4-F1F382D4A9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1363" y="6280158"/>
            <a:ext cx="763162" cy="3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1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U turkoosi välidia autonlatauskollaasilla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29950-9064-DE4C-BB4E-CDF0FBB659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1363" y="3195145"/>
            <a:ext cx="11536019" cy="1050789"/>
          </a:xfrm>
        </p:spPr>
        <p:txBody>
          <a:bodyPr>
            <a:normAutofit/>
          </a:bodyPr>
          <a:lstStyle>
            <a:lvl1pPr marL="0" indent="0" algn="ctr">
              <a:buClr>
                <a:srgbClr val="3F8153"/>
              </a:buClr>
              <a:buNone/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3F8153"/>
              </a:buCl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err="1"/>
              <a:t>Väliotsikko</a:t>
            </a:r>
            <a:endParaRPr lang="en-GB"/>
          </a:p>
        </p:txBody>
      </p:sp>
      <p:pic>
        <p:nvPicPr>
          <p:cNvPr id="2" name="Kuva 1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73796BB9-6363-EF84-4388-1576ECC9BF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1363" y="6280158"/>
            <a:ext cx="763162" cy="3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3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U mustavihreä grafiikka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4A75AB21-4415-4BFE-E23E-F87D461EF7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1363" y="6280158"/>
            <a:ext cx="763162" cy="3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16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989893-DBDA-2948-9161-DF632F50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161925"/>
            <a:ext cx="11506200" cy="1031875"/>
          </a:xfrm>
          <a:prstGeom prst="rect">
            <a:avLst/>
          </a:prstGeom>
          <a:ln>
            <a:solidFill>
              <a:srgbClr val="57967E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63E3F-DFBE-534C-B4B2-873DE4561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500" y="1206500"/>
            <a:ext cx="11506200" cy="511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069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1" r:id="rId2"/>
    <p:sldLayoutId id="2147483668" r:id="rId3"/>
    <p:sldLayoutId id="2147483669" r:id="rId4"/>
    <p:sldLayoutId id="2147483662" r:id="rId5"/>
    <p:sldLayoutId id="2147483667" r:id="rId6"/>
    <p:sldLayoutId id="2147483665" r:id="rId7"/>
    <p:sldLayoutId id="2147483666" r:id="rId8"/>
    <p:sldLayoutId id="2147483663" r:id="rId9"/>
    <p:sldLayoutId id="2147483651" r:id="rId10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3F815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57967E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7967E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D35E05EA-35C5-2FCB-FBD3-BF5F0FAA6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115" y="2822760"/>
            <a:ext cx="4318331" cy="1365627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9A19EDB5-1AF1-336F-CC6C-70257965D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547" y="416383"/>
            <a:ext cx="5319184" cy="2433665"/>
          </a:xfrm>
          <a:prstGeom prst="rect">
            <a:avLst/>
          </a:prstGeom>
        </p:spPr>
      </p:pic>
      <p:pic>
        <p:nvPicPr>
          <p:cNvPr id="7" name="Kuva 6" descr="Kuva, joka sisältää kohteen teksti, Fontti, logo, Grafiikka&#10;&#10;Kuvaus luotu automaattisesti">
            <a:extLst>
              <a:ext uri="{FF2B5EF4-FFF2-40B4-BE49-F238E27FC236}">
                <a16:creationId xmlns:a16="http://schemas.microsoft.com/office/drawing/2014/main" id="{25980D6F-1C86-E851-27EF-329660BA8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625" y="4743911"/>
            <a:ext cx="2462750" cy="136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52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335904-9394-548B-AC43-DFC3DFFDE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2. Sähkösuunnitelma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25735E-92A3-C273-B10F-14AEF3A88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63" y="1452248"/>
            <a:ext cx="11536019" cy="4854720"/>
          </a:xfrm>
        </p:spPr>
        <p:txBody>
          <a:bodyPr>
            <a:normAutofit fontScale="77500" lnSpcReduction="20000"/>
          </a:bodyPr>
          <a:lstStyle/>
          <a:p>
            <a:r>
              <a:rPr lang="fi-FI" dirty="0"/>
              <a:t>Sähkösuunnitelmassa tarkastellaan valitsemaanne tai SEU:n asiantuntijan esittämää vaihtoehtoa. </a:t>
            </a:r>
            <a:r>
              <a:rPr lang="fi-FI" b="1" dirty="0"/>
              <a:t>Tällä suunnitelmalla voidaan toteuttaa latauspisteratkaisut.</a:t>
            </a:r>
          </a:p>
          <a:p>
            <a:r>
              <a:rPr lang="fi-FI" dirty="0"/>
              <a:t>Sähkösuunnitelman perusteella on mahdollista laskea latausvalmiuksien rakentamisen tarkempi kustannusarvio</a:t>
            </a:r>
          </a:p>
          <a:p>
            <a:pPr lvl="1"/>
            <a:r>
              <a:rPr lang="fi-FI" dirty="0"/>
              <a:t>Kaapelireitit, kaapelikoot, sähkökeskukset, latauspisteiden paikat, kaapelivedot, liittymäkoko, liittymätarve</a:t>
            </a:r>
          </a:p>
          <a:p>
            <a:r>
              <a:rPr lang="fi-FI" dirty="0"/>
              <a:t>Asiantuntijan käynti paikan päällä ja sähkösuunnitelma sisältää: </a:t>
            </a:r>
          </a:p>
          <a:p>
            <a:pPr lvl="1"/>
            <a:r>
              <a:rPr lang="fi-FI" dirty="0"/>
              <a:t>Kohdetiedot</a:t>
            </a:r>
          </a:p>
          <a:p>
            <a:pPr lvl="1"/>
            <a:r>
              <a:rPr lang="fi-FI" dirty="0"/>
              <a:t>Sähkösuunnittelun</a:t>
            </a:r>
          </a:p>
          <a:p>
            <a:pPr lvl="1"/>
            <a:r>
              <a:rPr lang="fi-FI" dirty="0"/>
              <a:t>Teknisen toteutuksen suunnittelun</a:t>
            </a:r>
          </a:p>
          <a:p>
            <a:pPr lvl="1"/>
            <a:r>
              <a:rPr lang="fi-FI" dirty="0"/>
              <a:t>Tarkan kustannusarvion</a:t>
            </a:r>
          </a:p>
          <a:p>
            <a:pPr lvl="1"/>
            <a:r>
              <a:rPr lang="fi-FI" dirty="0"/>
              <a:t>Loppudokumentin asiakkaalle</a:t>
            </a:r>
          </a:p>
          <a:p>
            <a:r>
              <a:rPr lang="fi-FI" dirty="0"/>
              <a:t>Hinta 1 240 euroa (kiinteä osuus) + 19 €/autoparkkipaikka </a:t>
            </a:r>
          </a:p>
          <a:p>
            <a:pPr marL="0" indent="0">
              <a:buNone/>
            </a:pPr>
            <a:r>
              <a:rPr lang="fi-FI" dirty="0"/>
              <a:t>  + 19 €/suunniteltavien latauslaitteiden määrä (sis. alv. 24 %)</a:t>
            </a:r>
          </a:p>
          <a:p>
            <a:r>
              <a:rPr lang="fi-FI" dirty="0"/>
              <a:t>Halutessasi voimme suunnitella myös taloyhtiön pihavalaistusta erikseen sovitusti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57819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335904-9394-548B-AC43-DFC3DFFDE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2. Miksi sähkösuunnitelma kannattaa tehdä?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25735E-92A3-C273-B10F-14AEF3A88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63" y="1452248"/>
            <a:ext cx="11536019" cy="4854720"/>
          </a:xfrm>
        </p:spPr>
        <p:txBody>
          <a:bodyPr>
            <a:normAutofit/>
          </a:bodyPr>
          <a:lstStyle/>
          <a:p>
            <a:r>
              <a:rPr lang="fi-FI" dirty="0"/>
              <a:t>Selkeät ja kattavat suunnitelmat on hyvä tehdä ennen toteutusta</a:t>
            </a:r>
          </a:p>
          <a:p>
            <a:r>
              <a:rPr lang="fi-FI" dirty="0"/>
              <a:t>Kun suunnitelmat on tehty huolella, vältetään yllätykset toteutusvaiheessa</a:t>
            </a:r>
          </a:p>
          <a:p>
            <a:r>
              <a:rPr lang="fi-FI" dirty="0"/>
              <a:t>Löydetään optimaalisimmat ja kustannustehokkaimmat ratkaisut juuri teidän taloyhtiöllenne</a:t>
            </a:r>
          </a:p>
          <a:p>
            <a:r>
              <a:rPr lang="fi-FI" dirty="0"/>
              <a:t>Saadaan askelmerkit nykytarpeeseen ja tulevaisuuteen </a:t>
            </a:r>
          </a:p>
          <a:p>
            <a:r>
              <a:rPr lang="fi-FI" dirty="0"/>
              <a:t>Hyvät suunnitelmat nopeuttavat projektia</a:t>
            </a:r>
          </a:p>
          <a:p>
            <a:r>
              <a:rPr lang="fi-FI" dirty="0"/>
              <a:t>Suunnitelman avulla saatte vertailukelpoiset tarjoukset</a:t>
            </a:r>
          </a:p>
          <a:p>
            <a:pPr marL="0" indent="0">
              <a:buNone/>
            </a:pPr>
            <a:r>
              <a:rPr lang="fi-FI" b="1" i="1" dirty="0">
                <a:solidFill>
                  <a:srgbClr val="3F8153"/>
                </a:solidFill>
              </a:rPr>
              <a:t>Sähkösuunnitelmalla ei ole parasta ennen päiväystä!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54900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335904-9394-548B-AC43-DFC3DFFDE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2. Sähkösuunnitelma taloyhtiölle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25735E-92A3-C273-B10F-14AEF3A88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63" y="1203673"/>
            <a:ext cx="6328819" cy="48547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dirty="0"/>
          </a:p>
          <a:p>
            <a:r>
              <a:rPr lang="fi-FI" dirty="0"/>
              <a:t>Suunnitelma tehdään yhdessä </a:t>
            </a:r>
          </a:p>
          <a:p>
            <a:r>
              <a:rPr lang="fi-FI" dirty="0"/>
              <a:t>Suunnitelmasta vastaa nimetty asiantuntijamme</a:t>
            </a:r>
          </a:p>
          <a:p>
            <a:r>
              <a:rPr lang="fi-FI" dirty="0"/>
              <a:t>Hyväksytämme aina suunnitelman </a:t>
            </a:r>
          </a:p>
          <a:p>
            <a:r>
              <a:rPr lang="fi-FI" dirty="0"/>
              <a:t>Suunnitelma jää asiakkaan käyttöön</a:t>
            </a:r>
          </a:p>
          <a:p>
            <a:r>
              <a:rPr lang="fi-FI" b="1" dirty="0">
                <a:solidFill>
                  <a:srgbClr val="3F8153"/>
                </a:solidFill>
              </a:rPr>
              <a:t>Mikäli toteutamme projektin, sähkösuunnitelman hinta hyvitetään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ADF36FBA-9B46-9DEF-3F71-69C9EC1D31CF}"/>
              </a:ext>
            </a:extLst>
          </p:cNvPr>
          <p:cNvSpPr txBox="1">
            <a:spLocks/>
          </p:cNvSpPr>
          <p:nvPr/>
        </p:nvSpPr>
        <p:spPr>
          <a:xfrm>
            <a:off x="8388095" y="1319808"/>
            <a:ext cx="3585619" cy="4434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F815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F815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56FBF329-DC3D-C86C-B62B-CC4B993CCEEB}"/>
              </a:ext>
            </a:extLst>
          </p:cNvPr>
          <p:cNvSpPr/>
          <p:nvPr/>
        </p:nvSpPr>
        <p:spPr>
          <a:xfrm>
            <a:off x="7520683" y="677793"/>
            <a:ext cx="2238779" cy="2086122"/>
          </a:xfrm>
          <a:prstGeom prst="ellipse">
            <a:avLst/>
          </a:prstGeom>
          <a:gradFill flip="none" rotWithShape="1">
            <a:gsLst>
              <a:gs pos="0">
                <a:srgbClr val="F06E00">
                  <a:shade val="30000"/>
                  <a:satMod val="115000"/>
                </a:srgbClr>
              </a:gs>
              <a:gs pos="50000">
                <a:srgbClr val="F06E00">
                  <a:shade val="67500"/>
                  <a:satMod val="115000"/>
                </a:srgbClr>
              </a:gs>
              <a:gs pos="100000">
                <a:srgbClr val="F06E00">
                  <a:shade val="100000"/>
                  <a:satMod val="115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rgbClr val="57967E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I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9pPr>
          </a:lstStyle>
          <a:p>
            <a:pPr algn="ctr" eaLnBrk="1" hangingPunct="1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Laaja laitevalikoima</a:t>
            </a: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2A302022-0FB0-C46D-684B-A7C7EB0FC7CD}"/>
              </a:ext>
            </a:extLst>
          </p:cNvPr>
          <p:cNvSpPr/>
          <p:nvPr/>
        </p:nvSpPr>
        <p:spPr>
          <a:xfrm>
            <a:off x="9352050" y="2417884"/>
            <a:ext cx="2145325" cy="2022232"/>
          </a:xfrm>
          <a:prstGeom prst="ellipse">
            <a:avLst/>
          </a:prstGeom>
          <a:gradFill flip="none" rotWithShape="1">
            <a:gsLst>
              <a:gs pos="0">
                <a:srgbClr val="F06E00">
                  <a:shade val="30000"/>
                  <a:satMod val="115000"/>
                </a:srgbClr>
              </a:gs>
              <a:gs pos="50000">
                <a:srgbClr val="F06E00">
                  <a:shade val="67500"/>
                  <a:satMod val="115000"/>
                </a:srgbClr>
              </a:gs>
              <a:gs pos="100000">
                <a:srgbClr val="F06E00">
                  <a:shade val="100000"/>
                  <a:satMod val="115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rgbClr val="57967E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I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9pPr>
          </a:lstStyle>
          <a:p>
            <a:pPr algn="ctr" eaLnBrk="1" hangingPunct="1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Valinta ilman </a:t>
            </a:r>
            <a:r>
              <a:rPr lang="fi-FI" dirty="0" err="1">
                <a:latin typeface="Arial" panose="020B0604020202020204" pitchFamily="34" charset="0"/>
                <a:cs typeface="Arial" panose="020B0604020202020204" pitchFamily="34" charset="0"/>
              </a:rPr>
              <a:t>sidonnai-suuksia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B4FA12A5-D7C5-FDCA-C7D4-63D101B98DE9}"/>
              </a:ext>
            </a:extLst>
          </p:cNvPr>
          <p:cNvSpPr/>
          <p:nvPr/>
        </p:nvSpPr>
        <p:spPr>
          <a:xfrm>
            <a:off x="7614136" y="4182602"/>
            <a:ext cx="2145325" cy="2022232"/>
          </a:xfrm>
          <a:prstGeom prst="ellipse">
            <a:avLst/>
          </a:prstGeom>
          <a:gradFill flip="none" rotWithShape="1">
            <a:gsLst>
              <a:gs pos="0">
                <a:srgbClr val="F06E00">
                  <a:shade val="30000"/>
                  <a:satMod val="115000"/>
                </a:srgbClr>
              </a:gs>
              <a:gs pos="50000">
                <a:srgbClr val="F06E00">
                  <a:shade val="67500"/>
                  <a:satMod val="115000"/>
                </a:srgbClr>
              </a:gs>
              <a:gs pos="100000">
                <a:srgbClr val="F06E00">
                  <a:shade val="100000"/>
                  <a:satMod val="115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rgbClr val="57967E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I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9pPr>
          </a:lstStyle>
          <a:p>
            <a:pPr algn="ctr" eaLnBrk="1" hangingPunct="1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Vuoropuhelu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76BFA481-7BBA-5F7E-0394-6C43D85C3BEE}"/>
              </a:ext>
            </a:extLst>
          </p:cNvPr>
          <p:cNvSpPr txBox="1"/>
          <p:nvPr/>
        </p:nvSpPr>
        <p:spPr>
          <a:xfrm>
            <a:off x="6958148" y="2967335"/>
            <a:ext cx="2315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Voidaan suositella vapaasti kohteeseen järkevintä vaihtoehtoa.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653D6A87-7550-E08C-B943-D315322113F6}"/>
              </a:ext>
            </a:extLst>
          </p:cNvPr>
          <p:cNvSpPr txBox="1"/>
          <p:nvPr/>
        </p:nvSpPr>
        <p:spPr>
          <a:xfrm>
            <a:off x="10005595" y="744967"/>
            <a:ext cx="19681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Ennakkokarsittuna markkinoiden parhaat jokaiseen kategoriaan.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546029E2-0164-60A2-8B4F-FC6337F90D20}"/>
              </a:ext>
            </a:extLst>
          </p:cNvPr>
          <p:cNvSpPr txBox="1"/>
          <p:nvPr/>
        </p:nvSpPr>
        <p:spPr>
          <a:xfrm>
            <a:off x="9862422" y="4831294"/>
            <a:ext cx="2206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Selvitetään, mikä on aidosti järkevää kyseiselle taloyhtiölle.</a:t>
            </a:r>
          </a:p>
        </p:txBody>
      </p:sp>
      <p:cxnSp>
        <p:nvCxnSpPr>
          <p:cNvPr id="12" name="Yhdistin: Kulma 11">
            <a:extLst>
              <a:ext uri="{FF2B5EF4-FFF2-40B4-BE49-F238E27FC236}">
                <a16:creationId xmlns:a16="http://schemas.microsoft.com/office/drawing/2014/main" id="{839C3E72-59DC-D396-B5F9-F16C605DC296}"/>
              </a:ext>
            </a:extLst>
          </p:cNvPr>
          <p:cNvCxnSpPr>
            <a:cxnSpLocks/>
            <a:endCxn id="10" idx="0"/>
          </p:cNvCxnSpPr>
          <p:nvPr/>
        </p:nvCxnSpPr>
        <p:spPr>
          <a:xfrm flipV="1">
            <a:off x="9235720" y="744967"/>
            <a:ext cx="1753935" cy="81014"/>
          </a:xfrm>
          <a:prstGeom prst="bentConnector4">
            <a:avLst>
              <a:gd name="adj1" fmla="val 812"/>
              <a:gd name="adj2" fmla="val 382173"/>
            </a:avLst>
          </a:prstGeom>
          <a:ln w="28575">
            <a:solidFill>
              <a:srgbClr val="3F81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Yhdistin: Kulma 29">
            <a:extLst>
              <a:ext uri="{FF2B5EF4-FFF2-40B4-BE49-F238E27FC236}">
                <a16:creationId xmlns:a16="http://schemas.microsoft.com/office/drawing/2014/main" id="{7369F249-E39F-FB47-DD7B-B1DF8C683C91}"/>
              </a:ext>
            </a:extLst>
          </p:cNvPr>
          <p:cNvCxnSpPr>
            <a:cxnSpLocks/>
          </p:cNvCxnSpPr>
          <p:nvPr/>
        </p:nvCxnSpPr>
        <p:spPr>
          <a:xfrm rot="10800000">
            <a:off x="6863430" y="3155093"/>
            <a:ext cx="2568896" cy="723387"/>
          </a:xfrm>
          <a:prstGeom prst="bentConnector3">
            <a:avLst>
              <a:gd name="adj1" fmla="val 105477"/>
            </a:avLst>
          </a:prstGeom>
          <a:ln w="28575">
            <a:solidFill>
              <a:srgbClr val="3F81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Yhdistin: Kulma 50">
            <a:extLst>
              <a:ext uri="{FF2B5EF4-FFF2-40B4-BE49-F238E27FC236}">
                <a16:creationId xmlns:a16="http://schemas.microsoft.com/office/drawing/2014/main" id="{6BBF0C9C-3932-A865-3E8D-1AACEBF31F0E}"/>
              </a:ext>
            </a:extLst>
          </p:cNvPr>
          <p:cNvCxnSpPr>
            <a:cxnSpLocks/>
            <a:stCxn id="8" idx="5"/>
          </p:cNvCxnSpPr>
          <p:nvPr/>
        </p:nvCxnSpPr>
        <p:spPr>
          <a:xfrm rot="5400000" flipH="1" flipV="1">
            <a:off x="10243222" y="4956686"/>
            <a:ext cx="154061" cy="1749937"/>
          </a:xfrm>
          <a:prstGeom prst="bentConnector4">
            <a:avLst>
              <a:gd name="adj1" fmla="val -148383"/>
              <a:gd name="adj2" fmla="val 100403"/>
            </a:avLst>
          </a:prstGeom>
          <a:ln w="28575">
            <a:solidFill>
              <a:srgbClr val="3F81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422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Kaaviokuva 2">
            <a:extLst>
              <a:ext uri="{FF2B5EF4-FFF2-40B4-BE49-F238E27FC236}">
                <a16:creationId xmlns:a16="http://schemas.microsoft.com/office/drawing/2014/main" id="{F940BF15-A3A9-47B4-DB7C-7425C5C33D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3478202"/>
              </p:ext>
            </p:extLst>
          </p:nvPr>
        </p:nvGraphicFramePr>
        <p:xfrm>
          <a:off x="462337" y="152400"/>
          <a:ext cx="11536018" cy="5662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Otsikko 3">
            <a:extLst>
              <a:ext uri="{FF2B5EF4-FFF2-40B4-BE49-F238E27FC236}">
                <a16:creationId xmlns:a16="http://schemas.microsoft.com/office/drawing/2014/main" id="{FC82E681-8D74-FF23-0C92-24015F82BC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5638" y="706438"/>
            <a:ext cx="11536362" cy="1050925"/>
          </a:xfrm>
        </p:spPr>
        <p:txBody>
          <a:bodyPr>
            <a:normAutofit/>
          </a:bodyPr>
          <a:lstStyle/>
          <a:p>
            <a:pPr algn="ctr"/>
            <a:r>
              <a:rPr lang="fi-FI" dirty="0"/>
              <a:t>Taloyhtiön valinnat ja valmistelut kohti sähköauton mentävää pihaa</a:t>
            </a:r>
          </a:p>
        </p:txBody>
      </p:sp>
      <p:pic>
        <p:nvPicPr>
          <p:cNvPr id="14" name="Kuva 13" descr="Kuva, joka sisältää kohteen teksti, kevyt&#10;&#10;Kuvaus luotu automaattisesti">
            <a:extLst>
              <a:ext uri="{FF2B5EF4-FFF2-40B4-BE49-F238E27FC236}">
                <a16:creationId xmlns:a16="http://schemas.microsoft.com/office/drawing/2014/main" id="{587C39C7-837C-15F8-0F22-029BDC8389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9551" y="2618709"/>
            <a:ext cx="1400112" cy="68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84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C68BF9-8CB7-D083-86C6-56054ECC6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 Latausinfran toteutus avaimet käteen -ratkaisuna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8F32E2-2699-2F23-AE6C-35484C830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Taloyhtiö saa tarjouksen toteutuksesta sähkösuunnitelmaan pohjautuen</a:t>
            </a:r>
          </a:p>
          <a:p>
            <a:pPr lvl="1"/>
            <a:r>
              <a:rPr lang="fi-FI" dirty="0"/>
              <a:t>Jos sähköisen liikenteen ratkaisun toteutus tulee SEU:lta, sähkösuunnitelman hinta hyvitetään toteutusvaiheen hinnasta.</a:t>
            </a:r>
          </a:p>
          <a:p>
            <a:r>
              <a:rPr lang="fi-FI" dirty="0"/>
              <a:t>Toteutus avaimet käteen -pakettina sisältäen</a:t>
            </a:r>
          </a:p>
          <a:p>
            <a:pPr lvl="1"/>
            <a:r>
              <a:rPr lang="fi-FI" dirty="0"/>
              <a:t>Sähkötyöt</a:t>
            </a:r>
          </a:p>
          <a:p>
            <a:pPr lvl="1"/>
            <a:r>
              <a:rPr lang="fi-FI" dirty="0"/>
              <a:t>Kaivuutyöt ja maisemoinnit</a:t>
            </a:r>
          </a:p>
          <a:p>
            <a:pPr lvl="1"/>
            <a:r>
              <a:rPr lang="fi-FI" dirty="0"/>
              <a:t>Kohteeseen sopivat laadukkaat latauslaitteet </a:t>
            </a:r>
          </a:p>
          <a:p>
            <a:pPr lvl="1"/>
            <a:r>
              <a:rPr lang="fi-FI" dirty="0"/>
              <a:t>Maksujärjestelmän ylös nostamisen</a:t>
            </a:r>
          </a:p>
          <a:p>
            <a:pPr lvl="1"/>
            <a:r>
              <a:rPr lang="fi-FI" dirty="0"/>
              <a:t>Käyttöönottokoulutuksen</a:t>
            </a:r>
          </a:p>
          <a:p>
            <a:r>
              <a:rPr lang="fi-FI" dirty="0"/>
              <a:t>Dokumentointi asiakkaalle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3061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7DDD41-CD83-1932-C3C5-FD69E3A76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/>
              <a:t>Ratkaisuvaihtoehto: Taloyhtiö </a:t>
            </a:r>
            <a:r>
              <a:rPr lang="fi-FI" sz="3200" err="1"/>
              <a:t>Lite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8C02CC7-A96F-FAA7-85F6-002781C94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63" y="1203673"/>
            <a:ext cx="11536019" cy="731659"/>
          </a:xfrm>
        </p:spPr>
        <p:txBody>
          <a:bodyPr/>
          <a:lstStyle/>
          <a:p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Taloyhtiö </a:t>
            </a:r>
            <a:r>
              <a:rPr lang="fi-FI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Lite</a:t>
            </a: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 soveltuu parhaiten lataushybridiautoille yön yli lataamiseen. Saat akkuun esim. 50 km edestä sähköä yön yli ladattaessa.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4299F408-D7F2-E9F0-C79F-E1AE853A5A85}"/>
              </a:ext>
            </a:extLst>
          </p:cNvPr>
          <p:cNvSpPr txBox="1">
            <a:spLocks/>
          </p:cNvSpPr>
          <p:nvPr/>
        </p:nvSpPr>
        <p:spPr>
          <a:xfrm>
            <a:off x="711815" y="2056141"/>
            <a:ext cx="3434797" cy="4264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F815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F815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fi-FI" sz="1200"/>
              <a:t>Uusi latauslaite vaihdetaan suoraan olemassa olevan lämmitysrasian tilalle. Uudella latauslaitteella voi myös lämmittää autoa.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200"/>
              <a:t>Asiakas kiinnittää latauskaapelin ja lataaminen alkaa, eikä se vaadi tunnistautumista.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200"/>
              <a:t>Latauslaitteen mittari mittaa, kuinka paljon sähköä sen kautta ladataan. Lataus on </a:t>
            </a:r>
            <a:r>
              <a:rPr lang="fi-FI" sz="1200" b="1" u="sng"/>
              <a:t>hidaslatausta </a:t>
            </a:r>
            <a:r>
              <a:rPr lang="fi-FI" sz="1200" b="1" u="sng" err="1"/>
              <a:t>max</a:t>
            </a:r>
            <a:r>
              <a:rPr lang="fi-FI" sz="1200" b="1" u="sng"/>
              <a:t>. 3,6 kW.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1200">
                <a:solidFill>
                  <a:srgbClr val="3F8153"/>
                </a:solidFill>
              </a:rPr>
              <a:t>6.   </a:t>
            </a:r>
            <a:r>
              <a:rPr lang="fi-FI" sz="1200"/>
              <a:t>Taloyhtiö/isännöitsijä huolehtii: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200"/>
              <a:t>Laskutuksesta manuaalisesti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200"/>
              <a:t>Käyttöoikeuksien hallinnoinnista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200"/>
              <a:t>Asiakaspalvelusta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1200">
                <a:solidFill>
                  <a:srgbClr val="3F8153"/>
                </a:solidFill>
              </a:rPr>
              <a:t>7.   </a:t>
            </a:r>
            <a:r>
              <a:rPr lang="fi-FI" sz="1200"/>
              <a:t>Helposti käyttöönotettava ratkaisu: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200"/>
              <a:t>Ei uusia kaapelointeja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200"/>
              <a:t>Ei sähkökeskusmuutoksia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200"/>
              <a:t>Ei kuukausimaksuja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sz="2000"/>
          </a:p>
          <a:p>
            <a:pPr marL="0" indent="0">
              <a:buFont typeface="Arial" panose="020B0604020202020204" pitchFamily="34" charset="0"/>
              <a:buNone/>
            </a:pPr>
            <a:endParaRPr lang="fi-FI" sz="1700">
              <a:solidFill>
                <a:srgbClr val="F46A00"/>
              </a:solidFill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AF32C26-A637-6CDE-3102-EFA925A30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163" y="1758509"/>
            <a:ext cx="6894022" cy="45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53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7DDD41-CD83-1932-C3C5-FD69E3A76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/>
              <a:t>Ratkaisuvaihtoehto: Taloyhtiö </a:t>
            </a:r>
            <a:r>
              <a:rPr lang="fi-FI" sz="3200" err="1"/>
              <a:t>Lite</a:t>
            </a:r>
            <a:r>
              <a:rPr lang="fi-FI" sz="3200"/>
              <a:t>+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8C02CC7-A96F-FAA7-85F6-002781C94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63" y="1203673"/>
            <a:ext cx="11536019" cy="749414"/>
          </a:xfrm>
        </p:spPr>
        <p:txBody>
          <a:bodyPr/>
          <a:lstStyle/>
          <a:p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Taloyhtiö </a:t>
            </a:r>
            <a:r>
              <a:rPr lang="fi-FI" sz="2000" b="1" err="1">
                <a:latin typeface="Arial" panose="020B0604020202020204" pitchFamily="34" charset="0"/>
                <a:cs typeface="Arial" panose="020B0604020202020204" pitchFamily="34" charset="0"/>
              </a:rPr>
              <a:t>Lite</a:t>
            </a:r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+ soveltuu parhaiten lataushybridiautoille yön yli lataamiseen. Saat akkuun esim. 50 km edestä sähköä yön yli ladattaessa.</a:t>
            </a:r>
          </a:p>
          <a:p>
            <a:endParaRPr lang="fi-FI"/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8E9F629B-DCDC-C33E-E78B-4E63C0413DBA}"/>
              </a:ext>
            </a:extLst>
          </p:cNvPr>
          <p:cNvSpPr txBox="1">
            <a:spLocks/>
          </p:cNvSpPr>
          <p:nvPr/>
        </p:nvSpPr>
        <p:spPr>
          <a:xfrm>
            <a:off x="614161" y="2029508"/>
            <a:ext cx="3434797" cy="4264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F815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F815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fi-FI" sz="1200"/>
              <a:t>Uusi latauslaite vaihdetaan suoraan olemassa olevan lämmitysrasian tilalle. Uudella latauslaitteella voi myös lämmittää autoa.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200"/>
              <a:t>Asiakas kiinnittää latauskaapelin ja tunnistautuu mobiililaitteella, jonka jälkeen lataaminen voi alkaa.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200"/>
              <a:t>Latauslaitteen mittari mittaa, kuinka paljon sähköä sen kautta ladataan. Lataus on </a:t>
            </a:r>
            <a:r>
              <a:rPr lang="fi-FI" sz="1200" b="1" u="sng"/>
              <a:t>hidaslatausta </a:t>
            </a:r>
            <a:r>
              <a:rPr lang="fi-FI" sz="1200" b="1" u="sng" err="1"/>
              <a:t>max</a:t>
            </a:r>
            <a:r>
              <a:rPr lang="fi-FI" sz="1200" b="1" u="sng"/>
              <a:t>. 3,6 kW.</a:t>
            </a:r>
            <a:endParaRPr lang="fi-FI" sz="1200"/>
          </a:p>
          <a:p>
            <a:pPr>
              <a:buFont typeface="Arial" panose="020B0604020202020204" pitchFamily="34" charset="0"/>
              <a:buAutoNum type="arabicPeriod" startAt="6"/>
            </a:pPr>
            <a:r>
              <a:rPr lang="fi-FI" sz="1200"/>
              <a:t>SEU / palveluntarjoaja hoitaa   laskutuksen automaattisesti, hallinnoi käyttöoikeuksia ja kuormanhallintaa sekä vastaa asiakaspalvelusta. </a:t>
            </a:r>
          </a:p>
          <a:p>
            <a:pPr>
              <a:buFont typeface="Arial" panose="020B0604020202020204" pitchFamily="34" charset="0"/>
              <a:buAutoNum type="arabicPeriod" startAt="6"/>
            </a:pPr>
            <a:r>
              <a:rPr lang="fi-FI" sz="1200"/>
              <a:t>Helposti käyttöönotettava ratkaisu: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200"/>
              <a:t>Ei vaadi latausinfran rakentamista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200"/>
              <a:t>Kuukausimaksullinen palvelu</a:t>
            </a:r>
            <a:endParaRPr lang="fi-FI" sz="2000"/>
          </a:p>
          <a:p>
            <a:pPr marL="0" indent="0">
              <a:buFont typeface="Arial" panose="020B0604020202020204" pitchFamily="34" charset="0"/>
              <a:buNone/>
            </a:pPr>
            <a:endParaRPr lang="fi-FI" sz="1700">
              <a:solidFill>
                <a:srgbClr val="F46A00"/>
              </a:solidFill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6FCB53F5-6708-7FF5-38C0-9D8382B38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945" y="1953087"/>
            <a:ext cx="6201338" cy="412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48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7DDD41-CD83-1932-C3C5-FD69E3A76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/>
              <a:t>Ratkaisuvaihtoehto: Taloyhtiö Total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8C02CC7-A96F-FAA7-85F6-002781C94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63" y="1203673"/>
            <a:ext cx="11536019" cy="944723"/>
          </a:xfrm>
        </p:spPr>
        <p:txBody>
          <a:bodyPr/>
          <a:lstStyle/>
          <a:p>
            <a:r>
              <a:rPr lang="fi-FI" sz="2000" b="1">
                <a:latin typeface="Arial" panose="020B0604020202020204" pitchFamily="34" charset="0"/>
                <a:cs typeface="Arial" panose="020B0604020202020204" pitchFamily="34" charset="0"/>
              </a:rPr>
              <a:t>Taloyhtiö Total soveltuu kaikille lataussähköautoille. Saat akkuun esim. 350 - 400 km edestä sähköä yön yli ladattaessa.</a:t>
            </a:r>
            <a:endParaRPr lang="fi-FI" sz="2000"/>
          </a:p>
          <a:p>
            <a:endParaRPr lang="fi-FI"/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9D5DCDC4-3A28-22B7-09CA-85184092238D}"/>
              </a:ext>
            </a:extLst>
          </p:cNvPr>
          <p:cNvSpPr txBox="1">
            <a:spLocks/>
          </p:cNvSpPr>
          <p:nvPr/>
        </p:nvSpPr>
        <p:spPr>
          <a:xfrm>
            <a:off x="623039" y="2148396"/>
            <a:ext cx="3434797" cy="397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F815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F815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fi-FI" sz="1200"/>
              <a:t>Lähdetään liikkeelle asennettavuuskartoituksesta ja sähkösuunnitelmasta! 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200"/>
              <a:t>Vaatii latausinfran rakentamista ja uudet älykkäät latauslaitteet.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200"/>
              <a:t>Voi vaatia kaivuutöitä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i-FI" sz="1200"/>
              <a:t>ARA-tuen mahdollisuus taloyhtiöllesi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200"/>
              <a:t>Asiakas kiinnittää latauskaapelin ja tunnistautuu lataustilillään, jonka jälkeen lataaminen voi alkaa.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1200"/>
              <a:t>Latauslaitteen mittaa, kuinka paljon sähköä sen kautta ladataan. Lataus on </a:t>
            </a:r>
            <a:r>
              <a:rPr lang="fi-FI" sz="1200" b="1" u="sng"/>
              <a:t>keskinopeaa latausta </a:t>
            </a:r>
            <a:r>
              <a:rPr lang="fi-FI" sz="1200" b="1" u="sng" err="1"/>
              <a:t>max</a:t>
            </a:r>
            <a:r>
              <a:rPr lang="fi-FI" sz="1200" b="1" u="sng"/>
              <a:t>. 11 – 22  kW.</a:t>
            </a:r>
            <a:endParaRPr lang="fi-FI" sz="1200">
              <a:solidFill>
                <a:srgbClr val="F46A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1200">
                <a:solidFill>
                  <a:srgbClr val="3F8153"/>
                </a:solidFill>
              </a:rPr>
              <a:t>7. </a:t>
            </a:r>
            <a:r>
              <a:rPr lang="fi-FI" sz="1200"/>
              <a:t>SEU / palveluntarjoaja hoitaa             laskutuksen automaattisesti, hallinnoi käyttöoikeuksia ja kuormanhallintaa sekä vastaa tarvittaessa 24/7 asiakaspalvelusta.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i-FI" sz="800">
              <a:solidFill>
                <a:srgbClr val="F46A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i-FI" sz="1700">
              <a:solidFill>
                <a:srgbClr val="F46A00"/>
              </a:solidFill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14E73C7B-5531-FFCF-8148-E316B145E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559" y="1757779"/>
            <a:ext cx="6840847" cy="455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72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71DD78F0-F72B-7EAE-18D8-E26E4DBC8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3992" y="1721171"/>
            <a:ext cx="6388416" cy="37725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40CD59D-7666-DF85-76F5-AC0E825A8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Taloyhtiölle helppo laskutusprosessi</a:t>
            </a:r>
            <a:endParaRPr lang="en-US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54F25B31-08FD-FEF2-E624-551330DDA0DB}"/>
              </a:ext>
            </a:extLst>
          </p:cNvPr>
          <p:cNvSpPr txBox="1"/>
          <p:nvPr/>
        </p:nvSpPr>
        <p:spPr>
          <a:xfrm>
            <a:off x="321364" y="2016671"/>
            <a:ext cx="6097712" cy="2710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815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Monipuolinen ja helppokäyttöinen hallintajärjestelmä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8153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81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Taloyhtiö voi itse määrittää hinnan, jolla sähkö myydään sähköauton lataajalle.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81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Latauksen laskutus sekä tilitykset tapahtuvat taloyhtiön valitseman laskutuspalvelun kautta.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81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Kuukausittaiset käyttö- ja tilitysraportit automaattisesti sähköpostiin.</a:t>
            </a:r>
          </a:p>
        </p:txBody>
      </p:sp>
    </p:spTree>
    <p:extLst>
      <p:ext uri="{BB962C8B-B14F-4D97-AF65-F5344CB8AC3E}">
        <p14:creationId xmlns:p14="http://schemas.microsoft.com/office/powerpoint/2010/main" val="2536132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4">
            <a:extLst>
              <a:ext uri="{FF2B5EF4-FFF2-40B4-BE49-F238E27FC236}">
                <a16:creationId xmlns:a16="http://schemas.microsoft.com/office/drawing/2014/main" id="{75A9F1A8-B84F-2CF1-0749-AADD2FBC0A4C}"/>
              </a:ext>
            </a:extLst>
          </p:cNvPr>
          <p:cNvSpPr txBox="1">
            <a:spLocks/>
          </p:cNvSpPr>
          <p:nvPr/>
        </p:nvSpPr>
        <p:spPr>
          <a:xfrm>
            <a:off x="402643" y="3103705"/>
            <a:ext cx="11536019" cy="1050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F8153"/>
              </a:buClr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F815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Miksi Suomen Energia-Urakointi</a:t>
            </a:r>
          </a:p>
          <a:p>
            <a:r>
              <a:rPr lang="fi-FI" dirty="0"/>
              <a:t>palvelun toteuttajaksi?</a:t>
            </a:r>
          </a:p>
        </p:txBody>
      </p:sp>
    </p:spTree>
    <p:extLst>
      <p:ext uri="{BB962C8B-B14F-4D97-AF65-F5344CB8AC3E}">
        <p14:creationId xmlns:p14="http://schemas.microsoft.com/office/powerpoint/2010/main" val="2403132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D26CE091-97CD-6BA3-46B0-C3B8E289989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4744083"/>
            <a:ext cx="12055366" cy="762923"/>
          </a:xfrm>
        </p:spPr>
        <p:txBody>
          <a:bodyPr>
            <a:noAutofit/>
          </a:bodyPr>
          <a:lstStyle/>
          <a:p>
            <a:r>
              <a:rPr lang="fi-FI" sz="3200" dirty="0"/>
              <a:t>Taloyhtiön vihreä parkkialue  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A8971E8D-28D1-AA5F-6D7D-CC707630DBAF}"/>
              </a:ext>
            </a:extLst>
          </p:cNvPr>
          <p:cNvSpPr txBox="1"/>
          <p:nvPr/>
        </p:nvSpPr>
        <p:spPr>
          <a:xfrm>
            <a:off x="3593243" y="5291562"/>
            <a:ext cx="53452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Kirkkonummen huolto Oy  22.11.2023</a:t>
            </a:r>
          </a:p>
        </p:txBody>
      </p:sp>
    </p:spTree>
    <p:extLst>
      <p:ext uri="{BB962C8B-B14F-4D97-AF65-F5344CB8AC3E}">
        <p14:creationId xmlns:p14="http://schemas.microsoft.com/office/powerpoint/2010/main" val="1885641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219C586-C394-964A-682F-FBBA234A4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002" y="1471071"/>
            <a:ext cx="5316437" cy="2796466"/>
          </a:xfrm>
        </p:spPr>
        <p:txBody>
          <a:bodyPr>
            <a:normAutofit/>
          </a:bodyPr>
          <a:lstStyle/>
          <a:p>
            <a:pPr algn="l"/>
            <a:r>
              <a:rPr lang="fi-FI" sz="4800" b="1" dirty="0"/>
              <a:t>Vahva kumppani </a:t>
            </a:r>
            <a:br>
              <a:rPr lang="fi-FI" sz="4800" b="1" dirty="0"/>
            </a:br>
            <a:r>
              <a:rPr lang="fi-FI" sz="4800" b="1" dirty="0">
                <a:solidFill>
                  <a:srgbClr val="3F8153"/>
                </a:solidFill>
              </a:rPr>
              <a:t>latauspiste-</a:t>
            </a:r>
            <a:br>
              <a:rPr lang="fi-FI" sz="4800" b="1" dirty="0">
                <a:solidFill>
                  <a:srgbClr val="3F8153"/>
                </a:solidFill>
              </a:rPr>
            </a:br>
            <a:r>
              <a:rPr lang="fi-FI" sz="4800" b="1" dirty="0">
                <a:solidFill>
                  <a:srgbClr val="3F8153"/>
                </a:solidFill>
              </a:rPr>
              <a:t>projekteihin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9183DCC4-412C-7DF1-8012-C3930D9A4B89}"/>
              </a:ext>
            </a:extLst>
          </p:cNvPr>
          <p:cNvSpPr txBox="1">
            <a:spLocks/>
          </p:cNvSpPr>
          <p:nvPr/>
        </p:nvSpPr>
        <p:spPr>
          <a:xfrm>
            <a:off x="6273812" y="535226"/>
            <a:ext cx="5834024" cy="5787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F815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F815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i-FI" b="1" dirty="0"/>
          </a:p>
          <a:p>
            <a:pPr marL="457200" lvl="1" indent="0">
              <a:buNone/>
            </a:pPr>
            <a:r>
              <a:rPr lang="fi-FI" b="1" dirty="0">
                <a:solidFill>
                  <a:srgbClr val="3F8153"/>
                </a:solidFill>
              </a:rPr>
              <a:t>Luotettava ja vakaa toimija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i-FI" dirty="0">
                <a:solidFill>
                  <a:schemeClr val="bg1"/>
                </a:solidFill>
              </a:rPr>
              <a:t>Yhtä aikaa iso ja paikallinen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i-FI" dirty="0">
                <a:solidFill>
                  <a:schemeClr val="bg1"/>
                </a:solidFill>
              </a:rPr>
              <a:t>Monipuolinen energia-alan osaaminen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i-FI" dirty="0">
                <a:solidFill>
                  <a:schemeClr val="bg1"/>
                </a:solidFill>
              </a:rPr>
              <a:t>100 %:</a:t>
            </a:r>
            <a:r>
              <a:rPr lang="fi-FI" dirty="0" err="1">
                <a:solidFill>
                  <a:schemeClr val="bg1"/>
                </a:solidFill>
              </a:rPr>
              <a:t>sti</a:t>
            </a:r>
            <a:r>
              <a:rPr lang="fi-FI" dirty="0">
                <a:solidFill>
                  <a:schemeClr val="bg1"/>
                </a:solidFill>
              </a:rPr>
              <a:t> kunnallisomisteinen</a:t>
            </a:r>
          </a:p>
          <a:p>
            <a:pPr marL="457200" lvl="1" indent="0">
              <a:buNone/>
            </a:pPr>
            <a:r>
              <a:rPr lang="fi-FI" b="1" dirty="0">
                <a:solidFill>
                  <a:srgbClr val="3F8153"/>
                </a:solidFill>
              </a:rPr>
              <a:t>Kohteeseen parhaat ratkaisut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i-FI" dirty="0">
                <a:solidFill>
                  <a:schemeClr val="bg1"/>
                </a:solidFill>
              </a:rPr>
              <a:t>Kilpailukykyiset hinnat, ei laiteriippuvuuksia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i-FI" dirty="0">
                <a:solidFill>
                  <a:schemeClr val="bg1"/>
                </a:solidFill>
              </a:rPr>
              <a:t>Myös vaativimmat kohteet</a:t>
            </a:r>
          </a:p>
          <a:p>
            <a:pPr marL="457200" lvl="1" indent="0">
              <a:buNone/>
            </a:pPr>
            <a:r>
              <a:rPr lang="fi-FI" b="1" dirty="0">
                <a:solidFill>
                  <a:srgbClr val="3F8153"/>
                </a:solidFill>
              </a:rPr>
              <a:t>Selkeä ja helppo projekti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i-FI" dirty="0">
                <a:solidFill>
                  <a:schemeClr val="bg1"/>
                </a:solidFill>
              </a:rPr>
              <a:t>Nimetyt yhteyshenkilöt, </a:t>
            </a:r>
            <a:br>
              <a:rPr lang="fi-FI" dirty="0">
                <a:solidFill>
                  <a:schemeClr val="bg1"/>
                </a:solidFill>
              </a:rPr>
            </a:br>
            <a:r>
              <a:rPr lang="fi-FI" dirty="0">
                <a:solidFill>
                  <a:schemeClr val="bg1"/>
                </a:solidFill>
              </a:rPr>
              <a:t>aina valmiina palvelemaan!</a:t>
            </a:r>
          </a:p>
          <a:p>
            <a:pPr marL="457200" lvl="1" indent="0">
              <a:spcBef>
                <a:spcPts val="1000"/>
              </a:spcBef>
              <a:buNone/>
              <a:defRPr/>
            </a:pPr>
            <a:r>
              <a:rPr lang="fi-FI" b="1" dirty="0">
                <a:solidFill>
                  <a:srgbClr val="3F8153"/>
                </a:solidFill>
              </a:rPr>
              <a:t>SEU Turva</a:t>
            </a:r>
          </a:p>
          <a:p>
            <a:pPr lvl="2">
              <a:spcBef>
                <a:spcPts val="1000"/>
              </a:spcBef>
              <a:buFont typeface="Wingdings" panose="05000000000000000000" pitchFamily="2" charset="2"/>
              <a:buChar char="ü"/>
              <a:defRPr/>
            </a:pPr>
            <a:r>
              <a:rPr lang="fi-FI" b="1" dirty="0">
                <a:solidFill>
                  <a:schemeClr val="bg1"/>
                </a:solidFill>
              </a:rPr>
              <a:t>SEU:n toteutuksiin ylimääräinen </a:t>
            </a:r>
            <a:br>
              <a:rPr lang="fi-FI" b="1" dirty="0">
                <a:solidFill>
                  <a:schemeClr val="bg1"/>
                </a:solidFill>
              </a:rPr>
            </a:br>
            <a:r>
              <a:rPr lang="fi-FI" b="1" dirty="0">
                <a:solidFill>
                  <a:schemeClr val="bg1"/>
                </a:solidFill>
              </a:rPr>
              <a:t>takuuvuosi asennukselle ja laitteille</a:t>
            </a:r>
            <a:endParaRPr lang="fi-FI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fi-FI" i="1" dirty="0"/>
          </a:p>
          <a:p>
            <a:pPr>
              <a:buFont typeface="Wingdings" panose="05000000000000000000" pitchFamily="2" charset="2"/>
              <a:buChar char="ü"/>
            </a:pPr>
            <a:endParaRPr lang="fi-FI" i="1" dirty="0"/>
          </a:p>
          <a:p>
            <a:pPr>
              <a:buFont typeface="Wingdings" panose="05000000000000000000" pitchFamily="2" charset="2"/>
              <a:buChar char="ü"/>
            </a:pPr>
            <a:endParaRPr lang="fi-FI" i="1" dirty="0"/>
          </a:p>
          <a:p>
            <a:pPr marL="0" indent="0">
              <a:buFont typeface="Arial" panose="020B0604020202020204" pitchFamily="34" charset="0"/>
              <a:buNone/>
            </a:pPr>
            <a:endParaRPr lang="fi-FI" i="1" dirty="0"/>
          </a:p>
          <a:p>
            <a:pPr marL="0" indent="0">
              <a:buFont typeface="Arial" panose="020B0604020202020204" pitchFamily="34" charset="0"/>
              <a:buNone/>
            </a:pPr>
            <a:endParaRPr lang="fi-FI" i="1" dirty="0"/>
          </a:p>
          <a:p>
            <a:endParaRPr lang="fi-FI" dirty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EABC45C7-7336-9282-F850-C67036904B3A}"/>
              </a:ext>
            </a:extLst>
          </p:cNvPr>
          <p:cNvSpPr txBox="1">
            <a:spLocks/>
          </p:cNvSpPr>
          <p:nvPr/>
        </p:nvSpPr>
        <p:spPr>
          <a:xfrm>
            <a:off x="790779" y="3608763"/>
            <a:ext cx="5305221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F8153"/>
              </a:buClr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F815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1800" i="1" dirty="0"/>
              <a:t>SEU on osa monialaista KSS Energia -konsernia. Olemme erikoistuneet taloyhtiöiden ja julkisten kiinteistöjen sähköauton latauspisteiden ja aurinkopaneelien urakointitoimeksiantoihin.</a:t>
            </a:r>
          </a:p>
          <a:p>
            <a:pPr lvl="2">
              <a:buFont typeface="Wingdings" panose="05000000000000000000" pitchFamily="2" charset="2"/>
              <a:buChar char="ü"/>
            </a:pPr>
            <a:endParaRPr lang="fi-FI" dirty="0"/>
          </a:p>
          <a:p>
            <a:pPr algn="l">
              <a:buFont typeface="Wingdings" panose="05000000000000000000" pitchFamily="2" charset="2"/>
              <a:buChar char="ü"/>
            </a:pPr>
            <a:endParaRPr lang="fi-FI" i="1" dirty="0"/>
          </a:p>
          <a:p>
            <a:pPr algn="l"/>
            <a:endParaRPr lang="fi-FI" i="1" dirty="0"/>
          </a:p>
          <a:p>
            <a:pPr algn="l"/>
            <a:endParaRPr lang="fi-FI" sz="2800" i="1" dirty="0"/>
          </a:p>
          <a:p>
            <a:pPr algn="l"/>
            <a:endParaRPr lang="fi-FI" sz="2800" i="1" dirty="0"/>
          </a:p>
          <a:p>
            <a:pPr algn="l"/>
            <a:endParaRPr lang="fi-FI" sz="2800" i="1" dirty="0"/>
          </a:p>
          <a:p>
            <a:pPr algn="l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75229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FF4BFC-EACD-D78D-9EBE-CD03776E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/>
              <a:t>Muu palvelutarjontamme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FFCD72D-1D0E-45F4-9A1D-78109CB01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63" y="1203673"/>
            <a:ext cx="10445953" cy="4854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800" dirty="0"/>
              <a:t>Tarjoamme monipuolisesti erilaisia energiaratkaisuja!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sz="2800" dirty="0"/>
              <a:t>Toimitamme myös avaimet käteen -aurinkosähköratkaisuja. </a:t>
            </a:r>
          </a:p>
          <a:p>
            <a:r>
              <a:rPr lang="fi-FI" sz="2800" dirty="0"/>
              <a:t>Auringolla tuotat taloyhtiöösi uusiutuvaa energiaa –  omavaraisesti ja energiatehokkaasti. </a:t>
            </a:r>
          </a:p>
          <a:p>
            <a:r>
              <a:rPr lang="fi-FI" sz="2800" dirty="0"/>
              <a:t>Aurinkosähkön käyttäjinä pienennätte huomattavasti hiilijalanjälkeänne. 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sz="2800" dirty="0"/>
              <a:t>Meiltä myös ulkovalaistukset, liikennevalot, sähköverkot ja kojeistot – kysy lisää!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38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FC4C2C6B-0716-EF63-4FD7-A634DF609A09}"/>
              </a:ext>
            </a:extLst>
          </p:cNvPr>
          <p:cNvSpPr txBox="1"/>
          <p:nvPr/>
        </p:nvSpPr>
        <p:spPr>
          <a:xfrm>
            <a:off x="2940728" y="1583384"/>
            <a:ext cx="6310544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8800" b="1" dirty="0">
                <a:solidFill>
                  <a:srgbClr val="4B9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Kiitos!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196A1934-F029-A24A-3640-8E78B8F91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29" y="4710545"/>
            <a:ext cx="3503929" cy="1603139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2E03FC4A-EA9C-1785-A5C9-F9A98BAA3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588" y="4948057"/>
            <a:ext cx="4318331" cy="1365627"/>
          </a:xfrm>
          <a:prstGeom prst="rect">
            <a:avLst/>
          </a:prstGeom>
        </p:spPr>
      </p:pic>
      <p:pic>
        <p:nvPicPr>
          <p:cNvPr id="5" name="Kuva 4" descr="Kuva, joka sisältää kohteen teksti, Fontti, logo, Grafiikka&#10;&#10;Kuvaus luotu automaattisesti">
            <a:extLst>
              <a:ext uri="{FF2B5EF4-FFF2-40B4-BE49-F238E27FC236}">
                <a16:creationId xmlns:a16="http://schemas.microsoft.com/office/drawing/2014/main" id="{5C7D205A-D197-3879-1A0F-F4849C363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353" y="4948057"/>
            <a:ext cx="2462750" cy="136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53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EF3F931F-2C08-B482-A1F6-2C0A3322F19E}"/>
              </a:ext>
            </a:extLst>
          </p:cNvPr>
          <p:cNvSpPr txBox="1"/>
          <p:nvPr/>
        </p:nvSpPr>
        <p:spPr>
          <a:xfrm>
            <a:off x="581580" y="777268"/>
            <a:ext cx="536614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”Tiedätkö, miksi niin harvoin näkee liikennevaloja vilkkumassa keltaisella?”</a:t>
            </a:r>
          </a:p>
          <a:p>
            <a:endParaRPr lang="fi-FI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tiedämme. SEU:n osaamiseen kuuluu sähköautojen lataus- ja aurinkovoimalaratkaisuiden lisäksi muun muassa pääkaupunkiseudun liikennevaloista huolehtiminen.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D54EC0BF-2BA0-A865-3393-64A0CBB584A6}"/>
              </a:ext>
            </a:extLst>
          </p:cNvPr>
          <p:cNvSpPr txBox="1"/>
          <p:nvPr/>
        </p:nvSpPr>
        <p:spPr>
          <a:xfrm>
            <a:off x="6822706" y="504940"/>
            <a:ext cx="498211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”Sähköjen kanssa ei pidä leikkiä. Siksi emme lupaa jotain mitä emme tee ja osaa.”</a:t>
            </a:r>
          </a:p>
          <a:p>
            <a:endParaRPr lang="fi-FI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SEU:lla on laatusertifikaatteja varmistamassa tekemisen tasoa ja turvallisuutta.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854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EF3F931F-2C08-B482-A1F6-2C0A3322F19E}"/>
              </a:ext>
            </a:extLst>
          </p:cNvPr>
          <p:cNvSpPr txBox="1"/>
          <p:nvPr/>
        </p:nvSpPr>
        <p:spPr>
          <a:xfrm>
            <a:off x="861848" y="492710"/>
            <a:ext cx="1027075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Suomen Energia-Urakointi Oy</a:t>
            </a:r>
          </a:p>
          <a:p>
            <a:r>
              <a:rPr lang="fi-FI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ja sähkö kulkee</a:t>
            </a:r>
          </a:p>
          <a:p>
            <a:endParaRPr lang="fi-FI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144E6603-69C7-9FE7-671E-0090A224BE8D}"/>
              </a:ext>
            </a:extLst>
          </p:cNvPr>
          <p:cNvSpPr/>
          <p:nvPr/>
        </p:nvSpPr>
        <p:spPr>
          <a:xfrm>
            <a:off x="7885946" y="929671"/>
            <a:ext cx="2217281" cy="1994474"/>
          </a:xfrm>
          <a:prstGeom prst="ellipse">
            <a:avLst/>
          </a:prstGeom>
          <a:gradFill flip="none" rotWithShape="1">
            <a:gsLst>
              <a:gs pos="0">
                <a:srgbClr val="F06E00">
                  <a:shade val="30000"/>
                  <a:satMod val="115000"/>
                </a:srgbClr>
              </a:gs>
              <a:gs pos="50000">
                <a:srgbClr val="F06E00">
                  <a:shade val="67500"/>
                  <a:satMod val="115000"/>
                </a:srgbClr>
              </a:gs>
              <a:gs pos="100000">
                <a:srgbClr val="F06E00">
                  <a:shade val="100000"/>
                  <a:satMod val="115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rgbClr val="57967E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I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9pPr>
          </a:lstStyle>
          <a:p>
            <a:pPr algn="ctr" eaLnBrk="1" hangingPunct="1"/>
            <a:r>
              <a:rPr lang="fi-FI" sz="2400" dirty="0">
                <a:latin typeface="Arial" panose="020B0604020202020204" pitchFamily="34" charset="0"/>
                <a:cs typeface="Arial" panose="020B0604020202020204" pitchFamily="34" charset="0"/>
              </a:rPr>
              <a:t>Toiminta-alue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Uusimaa ja Päijät-Häme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BE2BBF46-3228-6669-3F4B-ECA4DE16E1D2}"/>
              </a:ext>
            </a:extLst>
          </p:cNvPr>
          <p:cNvSpPr txBox="1"/>
          <p:nvPr/>
        </p:nvSpPr>
        <p:spPr>
          <a:xfrm>
            <a:off x="844186" y="1967061"/>
            <a:ext cx="53952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Kuulumme valtakunnallisesti toimivaan ja monialaiseen KSS Energia -konserniin, jonka omistaa </a:t>
            </a:r>
          </a:p>
          <a:p>
            <a:r>
              <a:rPr lang="fi-FI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100 % Kouvolan kaupunki.</a:t>
            </a:r>
            <a:br>
              <a:rPr lang="fi-FI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i-F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Toimimme vastuullisesti ja läpinäkyvästi, asiakkaillemme puhtaasti parasta tuottaen.</a:t>
            </a:r>
          </a:p>
          <a:p>
            <a:endParaRPr lang="fi-FI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34EBEEAC-CF81-5554-4590-641623C06A1D}"/>
              </a:ext>
            </a:extLst>
          </p:cNvPr>
          <p:cNvSpPr txBox="1"/>
          <p:nvPr/>
        </p:nvSpPr>
        <p:spPr>
          <a:xfrm>
            <a:off x="-330161" y="929671"/>
            <a:ext cx="10270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F798550D-0F8A-548A-D14F-7AC64173B55C}"/>
              </a:ext>
            </a:extLst>
          </p:cNvPr>
          <p:cNvSpPr/>
          <p:nvPr/>
        </p:nvSpPr>
        <p:spPr>
          <a:xfrm>
            <a:off x="9532445" y="2677984"/>
            <a:ext cx="2217281" cy="1994474"/>
          </a:xfrm>
          <a:prstGeom prst="ellipse">
            <a:avLst/>
          </a:prstGeom>
          <a:gradFill flip="none" rotWithShape="1">
            <a:gsLst>
              <a:gs pos="0">
                <a:srgbClr val="F06E00">
                  <a:shade val="30000"/>
                  <a:satMod val="115000"/>
                </a:srgbClr>
              </a:gs>
              <a:gs pos="50000">
                <a:srgbClr val="F06E00">
                  <a:shade val="67500"/>
                  <a:satMod val="115000"/>
                </a:srgbClr>
              </a:gs>
              <a:gs pos="100000">
                <a:srgbClr val="F06E00">
                  <a:shade val="100000"/>
                  <a:satMod val="115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rgbClr val="57967E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I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9pPr>
          </a:lstStyle>
          <a:p>
            <a:pPr algn="ctr" eaLnBrk="1" hangingPunct="1"/>
            <a:r>
              <a:rPr lang="fi-FI" sz="3200" dirty="0">
                <a:latin typeface="Arial" panose="020B0604020202020204" pitchFamily="34" charset="0"/>
                <a:cs typeface="Arial" panose="020B0604020202020204" pitchFamily="34" charset="0"/>
              </a:rPr>
              <a:t>21,6 M€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liikevaihto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(2022)</a:t>
            </a: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6918F78A-7927-09B0-051E-7AFE001F8427}"/>
              </a:ext>
            </a:extLst>
          </p:cNvPr>
          <p:cNvSpPr/>
          <p:nvPr/>
        </p:nvSpPr>
        <p:spPr>
          <a:xfrm>
            <a:off x="7885946" y="4426297"/>
            <a:ext cx="2217281" cy="1994474"/>
          </a:xfrm>
          <a:prstGeom prst="ellipse">
            <a:avLst/>
          </a:prstGeom>
          <a:gradFill flip="none" rotWithShape="1">
            <a:gsLst>
              <a:gs pos="0">
                <a:srgbClr val="F06E00">
                  <a:shade val="30000"/>
                  <a:satMod val="115000"/>
                </a:srgbClr>
              </a:gs>
              <a:gs pos="50000">
                <a:srgbClr val="F06E00">
                  <a:shade val="67500"/>
                  <a:satMod val="115000"/>
                </a:srgbClr>
              </a:gs>
              <a:gs pos="100000">
                <a:srgbClr val="F06E00">
                  <a:shade val="100000"/>
                  <a:satMod val="115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rgbClr val="57967E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I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9pPr>
          </a:lstStyle>
          <a:p>
            <a:pPr algn="ctr" eaLnBrk="1" hangingPunct="1"/>
            <a:r>
              <a:rPr lang="fi-FI" sz="3200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b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energia-alan ammattilaista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27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4">
            <a:extLst>
              <a:ext uri="{FF2B5EF4-FFF2-40B4-BE49-F238E27FC236}">
                <a16:creationId xmlns:a16="http://schemas.microsoft.com/office/drawing/2014/main" id="{BF426A3D-2609-CF95-436B-4DFE5227683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3789" y="4667983"/>
            <a:ext cx="4832528" cy="105078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F8153"/>
              </a:buClr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F815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9600" dirty="0"/>
              <a:t>Marja Karvonen</a:t>
            </a:r>
          </a:p>
          <a:p>
            <a:r>
              <a:rPr lang="fi-FI" sz="9600" b="0" dirty="0">
                <a:effectLst/>
              </a:rPr>
              <a:t>Myyntipäällikkö, energiaratkaisut</a:t>
            </a:r>
          </a:p>
          <a:p>
            <a:r>
              <a:rPr lang="fi-FI" sz="9600" b="0" u="none" strike="noStrike" dirty="0">
                <a:effectLst/>
              </a:rPr>
              <a:t>marja.karvonen@kssenergia.fi</a:t>
            </a:r>
            <a:endParaRPr lang="fi-FI" sz="9600" b="0" dirty="0">
              <a:effectLst/>
            </a:endParaRPr>
          </a:p>
          <a:p>
            <a:r>
              <a:rPr lang="fi-FI" sz="9600" dirty="0">
                <a:effectLst/>
              </a:rPr>
              <a:t>041 731 6148</a:t>
            </a:r>
          </a:p>
          <a:p>
            <a:pPr algn="l"/>
            <a:r>
              <a:rPr lang="fi-FI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 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6556C37-2ACF-1C2B-A59C-00FDAF52A1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815" r="14815"/>
          <a:stretch/>
        </p:blipFill>
        <p:spPr>
          <a:xfrm>
            <a:off x="4442425" y="704345"/>
            <a:ext cx="3704981" cy="3704981"/>
          </a:xfrm>
          <a:prstGeom prst="ellipse">
            <a:avLst/>
          </a:prstGeom>
          <a:solidFill>
            <a:schemeClr val="bg2">
              <a:lumMod val="50000"/>
            </a:schemeClr>
          </a:solidFill>
          <a:ln w="63500" cap="rnd">
            <a:solidFill>
              <a:srgbClr val="3F815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83794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EF3F931F-2C08-B482-A1F6-2C0A3322F19E}"/>
              </a:ext>
            </a:extLst>
          </p:cNvPr>
          <p:cNvSpPr txBox="1"/>
          <p:nvPr/>
        </p:nvSpPr>
        <p:spPr>
          <a:xfrm>
            <a:off x="524097" y="492710"/>
            <a:ext cx="102707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tänään on luvassa?</a:t>
            </a:r>
            <a:endParaRPr lang="fi-FI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144E6603-69C7-9FE7-671E-0090A224BE8D}"/>
              </a:ext>
            </a:extLst>
          </p:cNvPr>
          <p:cNvSpPr/>
          <p:nvPr/>
        </p:nvSpPr>
        <p:spPr>
          <a:xfrm>
            <a:off x="646619" y="1910993"/>
            <a:ext cx="3093174" cy="2955243"/>
          </a:xfrm>
          <a:prstGeom prst="ellipse">
            <a:avLst/>
          </a:prstGeom>
          <a:gradFill flip="none" rotWithShape="1">
            <a:gsLst>
              <a:gs pos="0">
                <a:srgbClr val="F06E00">
                  <a:shade val="30000"/>
                  <a:satMod val="115000"/>
                </a:srgbClr>
              </a:gs>
              <a:gs pos="50000">
                <a:srgbClr val="F06E00">
                  <a:shade val="67500"/>
                  <a:satMod val="115000"/>
                </a:srgbClr>
              </a:gs>
              <a:gs pos="100000">
                <a:srgbClr val="F06E00">
                  <a:shade val="100000"/>
                  <a:satMod val="115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rgbClr val="3F8153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I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9pPr>
          </a:lstStyle>
          <a:p>
            <a:pPr algn="ctr" eaLnBrk="1" hangingPunct="1"/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Taloyhtiön askeleet kohti sähköautoilun mahdollistamista</a:t>
            </a: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8F7CD36D-4DBB-F688-2DC9-5A2EE7F16EC5}"/>
              </a:ext>
            </a:extLst>
          </p:cNvPr>
          <p:cNvSpPr/>
          <p:nvPr/>
        </p:nvSpPr>
        <p:spPr>
          <a:xfrm>
            <a:off x="8432930" y="2185481"/>
            <a:ext cx="3093174" cy="2955243"/>
          </a:xfrm>
          <a:prstGeom prst="ellipse">
            <a:avLst/>
          </a:prstGeom>
          <a:gradFill flip="none" rotWithShape="1">
            <a:gsLst>
              <a:gs pos="0">
                <a:srgbClr val="F06E00">
                  <a:shade val="30000"/>
                  <a:satMod val="115000"/>
                </a:srgbClr>
              </a:gs>
              <a:gs pos="50000">
                <a:srgbClr val="F06E00">
                  <a:shade val="67500"/>
                  <a:satMod val="115000"/>
                </a:srgbClr>
              </a:gs>
              <a:gs pos="100000">
                <a:srgbClr val="F06E00">
                  <a:shade val="100000"/>
                  <a:satMod val="115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rgbClr val="3F8153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I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9pPr>
          </a:lstStyle>
          <a:p>
            <a:pPr algn="ctr" eaLnBrk="1" hangingPunct="1"/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Kumppanuus</a:t>
            </a: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8DAAF5A4-05AC-35F6-4535-D327B2865897}"/>
              </a:ext>
            </a:extLst>
          </p:cNvPr>
          <p:cNvSpPr/>
          <p:nvPr/>
        </p:nvSpPr>
        <p:spPr>
          <a:xfrm>
            <a:off x="3992771" y="3743415"/>
            <a:ext cx="3093174" cy="2955243"/>
          </a:xfrm>
          <a:prstGeom prst="ellipse">
            <a:avLst/>
          </a:prstGeom>
          <a:gradFill flip="none" rotWithShape="1">
            <a:gsLst>
              <a:gs pos="0">
                <a:srgbClr val="F06E00">
                  <a:shade val="30000"/>
                  <a:satMod val="115000"/>
                </a:srgbClr>
              </a:gs>
              <a:gs pos="50000">
                <a:srgbClr val="F06E00">
                  <a:shade val="67500"/>
                  <a:satMod val="115000"/>
                </a:srgbClr>
              </a:gs>
              <a:gs pos="100000">
                <a:srgbClr val="F06E00">
                  <a:shade val="100000"/>
                  <a:satMod val="115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rgbClr val="3F8153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I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9pPr>
          </a:lstStyle>
          <a:p>
            <a:pPr algn="ctr" eaLnBrk="1" hangingPunct="1"/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Tarjoamamme </a:t>
            </a:r>
          </a:p>
          <a:p>
            <a:pPr algn="ctr" eaLnBrk="1" hangingPunct="1"/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avaimet käteen </a:t>
            </a:r>
          </a:p>
          <a:p>
            <a:pPr algn="ctr" eaLnBrk="1" hangingPunct="1"/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-ratkaisut</a:t>
            </a:r>
          </a:p>
        </p:txBody>
      </p:sp>
      <p:sp>
        <p:nvSpPr>
          <p:cNvPr id="2" name="Ellipsi 1">
            <a:extLst>
              <a:ext uri="{FF2B5EF4-FFF2-40B4-BE49-F238E27FC236}">
                <a16:creationId xmlns:a16="http://schemas.microsoft.com/office/drawing/2014/main" id="{8520E7D9-2744-597B-399F-97DA33CBDDFA}"/>
              </a:ext>
            </a:extLst>
          </p:cNvPr>
          <p:cNvSpPr/>
          <p:nvPr/>
        </p:nvSpPr>
        <p:spPr>
          <a:xfrm>
            <a:off x="5040735" y="570615"/>
            <a:ext cx="3093174" cy="2955243"/>
          </a:xfrm>
          <a:prstGeom prst="ellipse">
            <a:avLst/>
          </a:prstGeom>
          <a:gradFill flip="none" rotWithShape="1">
            <a:gsLst>
              <a:gs pos="0">
                <a:srgbClr val="F06E00">
                  <a:shade val="30000"/>
                  <a:satMod val="115000"/>
                </a:srgbClr>
              </a:gs>
              <a:gs pos="50000">
                <a:srgbClr val="F06E00">
                  <a:shade val="67500"/>
                  <a:satMod val="115000"/>
                </a:srgbClr>
              </a:gs>
              <a:gs pos="100000">
                <a:srgbClr val="F06E00">
                  <a:shade val="100000"/>
                  <a:satMod val="115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rgbClr val="3F8153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FI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 panose="020F0502020204030204"/>
              </a:defRPr>
            </a:lvl9pPr>
          </a:lstStyle>
          <a:p>
            <a:pPr algn="ctr" eaLnBrk="1" hangingPunct="1"/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Perustietoa sähköautoista ja latausratkaisuista</a:t>
            </a:r>
          </a:p>
        </p:txBody>
      </p:sp>
    </p:spTree>
    <p:extLst>
      <p:ext uri="{BB962C8B-B14F-4D97-AF65-F5344CB8AC3E}">
        <p14:creationId xmlns:p14="http://schemas.microsoft.com/office/powerpoint/2010/main" val="776549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148564-89DD-F1B1-3618-DCE1020DF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Kolme askelta sähköautoilun mahdollistamiseen -konsepti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B84C8A-7E23-CAA4-C047-CF5E4D8AF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64" y="1585413"/>
            <a:ext cx="6191197" cy="4854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80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SEU:n yhteistyössä isännöitsijöiden kanssa luoma konsepti vie taloyhtiöiden latausprojekteja jouhevasti eteenpäin – selkeästi askel askeleelta.  </a:t>
            </a:r>
          </a:p>
          <a:p>
            <a:pPr marL="0" indent="0">
              <a:buNone/>
            </a:pPr>
            <a:r>
              <a:rPr lang="fi-FI" dirty="0">
                <a:solidFill>
                  <a:srgbClr val="000000"/>
                </a:solidFill>
                <a:ea typeface="Calibri" panose="020F0502020204030204" pitchFamily="34" charset="0"/>
              </a:rPr>
              <a:t>Yleisesti </a:t>
            </a:r>
            <a:r>
              <a:rPr lang="fi-FI" b="1" dirty="0">
                <a:solidFill>
                  <a:srgbClr val="3F8153"/>
                </a:solidFill>
                <a:ea typeface="Calibri" panose="020F0502020204030204" pitchFamily="34" charset="0"/>
              </a:rPr>
              <a:t>suurin haaste on </a:t>
            </a:r>
            <a:r>
              <a:rPr lang="fi-FI" dirty="0">
                <a:solidFill>
                  <a:srgbClr val="333333"/>
                </a:solidFill>
                <a:ea typeface="Calibri" panose="020F0502020204030204" pitchFamily="34" charset="0"/>
              </a:rPr>
              <a:t>t</a:t>
            </a:r>
            <a:r>
              <a:rPr lang="fi-FI" sz="280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arjousten vertailukelpoisuus. Kun kilpailutuksen hoitaa SEU:n konseptin ja </a:t>
            </a:r>
            <a:r>
              <a:rPr lang="fi-FI" dirty="0">
                <a:solidFill>
                  <a:srgbClr val="333333"/>
                </a:solidFill>
                <a:ea typeface="Calibri" panose="020F0502020204030204" pitchFamily="34" charset="0"/>
              </a:rPr>
              <a:t>oman</a:t>
            </a:r>
            <a:r>
              <a:rPr lang="fi-FI" sz="280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 isännöitsijän avustuksella, saadaan </a:t>
            </a:r>
            <a:r>
              <a:rPr lang="fi-FI" sz="2800" b="1" dirty="0">
                <a:solidFill>
                  <a:srgbClr val="3F8153"/>
                </a:solidFill>
                <a:effectLst/>
                <a:ea typeface="Calibri" panose="020F0502020204030204" pitchFamily="34" charset="0"/>
              </a:rPr>
              <a:t>aidosti vertailukelpoiset tarjoukset</a:t>
            </a:r>
            <a:r>
              <a:rPr lang="fi-FI" sz="280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FC0CA926-B69C-B2D9-079D-9D47E07CBFB1}"/>
              </a:ext>
            </a:extLst>
          </p:cNvPr>
          <p:cNvSpPr txBox="1">
            <a:spLocks/>
          </p:cNvSpPr>
          <p:nvPr/>
        </p:nvSpPr>
        <p:spPr>
          <a:xfrm>
            <a:off x="7339276" y="1478881"/>
            <a:ext cx="4531360" cy="485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F815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F815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i-FI" dirty="0">
              <a:solidFill>
                <a:srgbClr val="333333"/>
              </a:solidFill>
              <a:ea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i-FI" b="1" dirty="0">
                <a:solidFill>
                  <a:srgbClr val="3F8153"/>
                </a:solidFill>
              </a:rPr>
              <a:t>Kolme askelta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i-FI" dirty="0">
                <a:solidFill>
                  <a:srgbClr val="333333"/>
                </a:solidFill>
              </a:rPr>
              <a:t>asennettavuuskartoitus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i-FI" dirty="0">
                <a:solidFill>
                  <a:srgbClr val="333333"/>
                </a:solidFill>
              </a:rPr>
              <a:t>sähkösuunnitelma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fi-FI" dirty="0">
                <a:solidFill>
                  <a:srgbClr val="333333"/>
                </a:solidFill>
              </a:rPr>
              <a:t>latausinfran ja latauslaitteiden toteutus (sisältäen laskutusratkaisun)</a:t>
            </a:r>
          </a:p>
        </p:txBody>
      </p:sp>
    </p:spTree>
    <p:extLst>
      <p:ext uri="{BB962C8B-B14F-4D97-AF65-F5344CB8AC3E}">
        <p14:creationId xmlns:p14="http://schemas.microsoft.com/office/powerpoint/2010/main" val="2486159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5A1B6D-9165-E72D-BD20-8EC168FC1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1. Asennettavuuskartoitus (mahdollisuuksien arviointi)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ADA983F-E7A3-265B-7386-DB807F4F5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64" y="1524627"/>
            <a:ext cx="6922717" cy="4854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Tarkoitettu taloyhtiön työvälineeksi ja päätöksenteon tueksi. </a:t>
            </a:r>
            <a:br>
              <a:rPr lang="fi-FI" dirty="0"/>
            </a:br>
            <a:endParaRPr lang="fi-FI" dirty="0"/>
          </a:p>
          <a:p>
            <a:pPr marL="0" indent="0">
              <a:buNone/>
            </a:pPr>
            <a:r>
              <a:rPr lang="fi-FI" dirty="0"/>
              <a:t>Vastaa kysymyksiin:</a:t>
            </a:r>
          </a:p>
          <a:p>
            <a:r>
              <a:rPr lang="fi-FI" dirty="0">
                <a:solidFill>
                  <a:srgbClr val="3F8153"/>
                </a:solidFill>
              </a:rPr>
              <a:t>Mitä voidaan tehdä </a:t>
            </a:r>
            <a:r>
              <a:rPr lang="fi-FI" dirty="0"/>
              <a:t>nykyisillä valmiuksilla ja </a:t>
            </a:r>
            <a:r>
              <a:rPr lang="fi-FI" dirty="0">
                <a:solidFill>
                  <a:srgbClr val="3F8153"/>
                </a:solidFill>
              </a:rPr>
              <a:t>mitä on tehtävä</a:t>
            </a:r>
            <a:r>
              <a:rPr lang="fi-FI" dirty="0"/>
              <a:t>, mikäli taloyhtiössä halutaan toteuttaa latausta laajemmin ja tehokkaammin?</a:t>
            </a:r>
          </a:p>
          <a:p>
            <a:r>
              <a:rPr lang="fi-FI" dirty="0"/>
              <a:t>Mitä erilaisia vaihtoehtoja taloyhtiöllä on?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028E4504-942D-EE4F-ADB5-A3EA125EDC2A}"/>
              </a:ext>
            </a:extLst>
          </p:cNvPr>
          <p:cNvSpPr txBox="1">
            <a:spLocks/>
          </p:cNvSpPr>
          <p:nvPr/>
        </p:nvSpPr>
        <p:spPr>
          <a:xfrm>
            <a:off x="8101013" y="1524627"/>
            <a:ext cx="3943350" cy="485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F815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F815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600" dirty="0">
                <a:solidFill>
                  <a:srgbClr val="3F8153"/>
                </a:solidFill>
              </a:rPr>
              <a:t>Sisältö:</a:t>
            </a:r>
          </a:p>
          <a:p>
            <a:pPr lvl="1"/>
            <a:r>
              <a:rPr lang="fi-FI" sz="2200" dirty="0"/>
              <a:t>Käyttöpaikan kartoitus</a:t>
            </a:r>
          </a:p>
          <a:p>
            <a:pPr lvl="1"/>
            <a:r>
              <a:rPr lang="fi-FI" sz="2200" dirty="0"/>
              <a:t>Liittymän koko</a:t>
            </a:r>
          </a:p>
          <a:p>
            <a:pPr lvl="1"/>
            <a:r>
              <a:rPr lang="fi-FI" sz="2200" dirty="0"/>
              <a:t>Sähkökeskuksen kartoitus</a:t>
            </a:r>
          </a:p>
          <a:p>
            <a:pPr lvl="1"/>
            <a:r>
              <a:rPr lang="fi-FI" sz="2200" dirty="0"/>
              <a:t>Kaapelointitarpeet</a:t>
            </a:r>
          </a:p>
          <a:p>
            <a:pPr lvl="1"/>
            <a:r>
              <a:rPr lang="fi-FI" sz="2200" dirty="0"/>
              <a:t>Laite-ehdotukset</a:t>
            </a:r>
          </a:p>
          <a:p>
            <a:pPr lvl="1"/>
            <a:r>
              <a:rPr lang="fi-FI" sz="2200" dirty="0"/>
              <a:t>Karkea kustannusarvio</a:t>
            </a:r>
          </a:p>
          <a:p>
            <a:r>
              <a:rPr lang="fi-FI" sz="2200" dirty="0"/>
              <a:t>Loppudokumentti </a:t>
            </a:r>
          </a:p>
          <a:p>
            <a:r>
              <a:rPr lang="fi-FI" sz="2200" dirty="0"/>
              <a:t>Hinta 499 euroa </a:t>
            </a:r>
            <a:br>
              <a:rPr lang="fi-FI" sz="2200" dirty="0"/>
            </a:br>
            <a:r>
              <a:rPr lang="fi-FI" sz="2200" dirty="0"/>
              <a:t>(sis. alv. 24 %)</a:t>
            </a:r>
          </a:p>
        </p:txBody>
      </p:sp>
    </p:spTree>
    <p:extLst>
      <p:ext uri="{BB962C8B-B14F-4D97-AF65-F5344CB8AC3E}">
        <p14:creationId xmlns:p14="http://schemas.microsoft.com/office/powerpoint/2010/main" val="1122153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5A1B6D-9165-E72D-BD20-8EC168FC1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1. Asennettavuuskartoituksen loppudokumentti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ADA983F-E7A3-265B-7386-DB807F4F5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162" y="1288321"/>
            <a:ext cx="10158276" cy="4854720"/>
          </a:xfrm>
        </p:spPr>
        <p:txBody>
          <a:bodyPr>
            <a:normAutofit fontScale="92500" lnSpcReduction="10000"/>
          </a:bodyPr>
          <a:lstStyle/>
          <a:p>
            <a:pPr rtl="0"/>
            <a:r>
              <a:rPr lang="fi-FI" dirty="0">
                <a:effectLst/>
              </a:rPr>
              <a:t>Saatte taloyhtiölle räätälöidystä selkeästä ja helposti ymmärrettävästä loppudokumentista työvälineen, jolla voitte tehdä päätöksen siitä minkälainen latausratkaisu soveltuu parhaiten taloyhtiöllenne</a:t>
            </a:r>
          </a:p>
          <a:p>
            <a:pPr marL="0" indent="0" rtl="0">
              <a:buNone/>
            </a:pPr>
            <a:endParaRPr lang="fi-FI" dirty="0">
              <a:effectLst/>
            </a:endParaRPr>
          </a:p>
          <a:p>
            <a:pPr rtl="0"/>
            <a:r>
              <a:rPr lang="fi-FI" dirty="0">
                <a:effectLst/>
              </a:rPr>
              <a:t>Dokumentin avulla saa selkeän käsityksen siitä, mitä voidaan toteuttaa nykyisellä valmiuksilla ja mitä tulisi tehdä, jos latausratkaisu halutaan toteuttaa laajemmassa tai tehokkaammassa mittakaavassa</a:t>
            </a:r>
          </a:p>
          <a:p>
            <a:pPr marL="0" indent="0" rtl="0">
              <a:buNone/>
            </a:pPr>
            <a:endParaRPr lang="fi-FI" dirty="0">
              <a:effectLst/>
            </a:endParaRPr>
          </a:p>
          <a:p>
            <a:pPr rtl="0"/>
            <a:r>
              <a:rPr lang="fi-FI" dirty="0">
                <a:effectLst/>
              </a:rPr>
              <a:t>Kerromme asennettavuuskartoituksessa ymmärrettävästi erilaisista vaihtoehdoista sekä karkeat hinta-arviot eri vaihtoehtoihin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96803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A9A9A9"/>
      </a:dk2>
      <a:lt2>
        <a:srgbClr val="E7E6E6"/>
      </a:lt2>
      <a:accent1>
        <a:srgbClr val="F36900"/>
      </a:accent1>
      <a:accent2>
        <a:srgbClr val="004C9A"/>
      </a:accent2>
      <a:accent3>
        <a:srgbClr val="B5CD37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F369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0F22BEB402E79B45BDCB02782FF0D9DB" ma:contentTypeVersion="12" ma:contentTypeDescription="Luo uusi asiakirja." ma:contentTypeScope="" ma:versionID="5dbd2fde342be86f301955c631098f8d">
  <xsd:schema xmlns:xsd="http://www.w3.org/2001/XMLSchema" xmlns:xs="http://www.w3.org/2001/XMLSchema" xmlns:p="http://schemas.microsoft.com/office/2006/metadata/properties" xmlns:ns2="03eeda2c-87d7-4ca0-8092-d2f97d51d491" xmlns:ns3="90453f8d-94f3-406b-be41-9c4ee8873601" targetNamespace="http://schemas.microsoft.com/office/2006/metadata/properties" ma:root="true" ma:fieldsID="dedcb32d077e3fc8c200be9eea53cc6c" ns2:_="" ns3:_="">
    <xsd:import namespace="03eeda2c-87d7-4ca0-8092-d2f97d51d491"/>
    <xsd:import namespace="90453f8d-94f3-406b-be41-9c4ee88736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eeda2c-87d7-4ca0-8092-d2f97d51d4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44d254bb-73c4-41d6-8366-4eb9a9d3ac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453f8d-94f3-406b-be41-9c4ee887360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3eeda2c-87d7-4ca0-8092-d2f97d51d49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1BB896-B81D-473E-BE68-1B4219E243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87DC21-F213-4090-8899-D2A3639EE77F}"/>
</file>

<file path=customXml/itemProps3.xml><?xml version="1.0" encoding="utf-8"?>
<ds:datastoreItem xmlns:ds="http://schemas.openxmlformats.org/officeDocument/2006/customXml" ds:itemID="{A15C99A0-9A69-4461-B5F2-1243A2069A3D}">
  <ds:schemaRefs>
    <ds:schemaRef ds:uri="00c5b052-6939-4ac6-a428-7728e237e862"/>
    <ds:schemaRef ds:uri="138f0c81-4b77-4bc5-ab9e-2eb50adbb8d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</TotalTime>
  <Words>1090</Words>
  <Application>Microsoft Office PowerPoint</Application>
  <PresentationFormat>Laajakuva</PresentationFormat>
  <Paragraphs>207</Paragraphs>
  <Slides>22</Slides>
  <Notes>17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22</vt:i4>
      </vt:variant>
    </vt:vector>
  </HeadingPairs>
  <TitlesOfParts>
    <vt:vector size="27" baseType="lpstr">
      <vt:lpstr>Arial</vt:lpstr>
      <vt:lpstr>Calibri</vt:lpstr>
      <vt:lpstr>Source Sans Pro</vt:lpstr>
      <vt:lpstr>Wingdings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Kolme askelta sähköautoilun mahdollistamiseen -konsepti</vt:lpstr>
      <vt:lpstr>1. Asennettavuuskartoitus (mahdollisuuksien arviointi)</vt:lpstr>
      <vt:lpstr>1. Asennettavuuskartoituksen loppudokumentti</vt:lpstr>
      <vt:lpstr>2. Sähkösuunnitelma</vt:lpstr>
      <vt:lpstr>2. Miksi sähkösuunnitelma kannattaa tehdä?</vt:lpstr>
      <vt:lpstr>2. Sähkösuunnitelma taloyhtiölle </vt:lpstr>
      <vt:lpstr>Taloyhtiön valinnat ja valmistelut kohti sähköauton mentävää pihaa</vt:lpstr>
      <vt:lpstr>3. Latausinfran toteutus avaimet käteen -ratkaisuna</vt:lpstr>
      <vt:lpstr>Ratkaisuvaihtoehto: Taloyhtiö Lite</vt:lpstr>
      <vt:lpstr>Ratkaisuvaihtoehto: Taloyhtiö Lite+</vt:lpstr>
      <vt:lpstr>Ratkaisuvaihtoehto: Taloyhtiö Total</vt:lpstr>
      <vt:lpstr>Taloyhtiölle helppo laskutusprosessi</vt:lpstr>
      <vt:lpstr>PowerPoint-esitys</vt:lpstr>
      <vt:lpstr>PowerPoint-esitys</vt:lpstr>
      <vt:lpstr>Muu palvelutarjontamme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Uotila</dc:creator>
  <cp:lastModifiedBy>Karvonen Marja</cp:lastModifiedBy>
  <cp:revision>1555</cp:revision>
  <dcterms:created xsi:type="dcterms:W3CDTF">2021-04-30T05:21:38Z</dcterms:created>
  <dcterms:modified xsi:type="dcterms:W3CDTF">2023-11-22T10:33:24Z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0x0101000AA99CC62A0EE64CB11A332B7AD53020</vt:lpwstr>
  </property>
</Properties>
</file>